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448" r:id="rId2"/>
    <p:sldId id="451" r:id="rId3"/>
    <p:sldId id="452" r:id="rId4"/>
    <p:sldId id="457" r:id="rId5"/>
    <p:sldId id="458" r:id="rId6"/>
    <p:sldId id="459" r:id="rId7"/>
    <p:sldId id="460" r:id="rId8"/>
    <p:sldId id="461" r:id="rId9"/>
    <p:sldId id="4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D16B"/>
    <a:srgbClr val="F2C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15" autoAdjust="0"/>
  </p:normalViewPr>
  <p:slideViewPr>
    <p:cSldViewPr snapToGrid="0" snapToObjects="1">
      <p:cViewPr>
        <p:scale>
          <a:sx n="68" d="100"/>
          <a:sy n="68" d="100"/>
        </p:scale>
        <p:origin x="-52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9F969-952D-4C4E-BFFD-F4F7E465A63B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81989-3208-FB45-8396-6963517F3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8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5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2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4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6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1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8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5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7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2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75A00-A02C-CD4A-8C6E-382AE4A316B5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B671F-30F5-0E4E-ABEE-553A617A8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0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02605" y="1660268"/>
            <a:ext cx="81610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Students will be able to identify and simplify complex </a:t>
            </a:r>
            <a:r>
              <a:rPr lang="en-US" sz="4000" dirty="0" smtClean="0"/>
              <a:t>numbers and solve quadratic equations with complex solutions by square roots.</a:t>
            </a:r>
          </a:p>
          <a:p>
            <a:endParaRPr lang="en-US" sz="4000" dirty="0"/>
          </a:p>
          <a:p>
            <a:r>
              <a:rPr lang="en-US" sz="4000" dirty="0"/>
              <a:t>Students will be able to add and subtract complex numbers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04579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0768" y="958134"/>
            <a:ext cx="8728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Not all quadratic equations have real-number solutions.  For example, </a:t>
            </a:r>
            <a:r>
              <a:rPr lang="en-US" sz="3600" i="1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-1 has no real-number solutions because the square of any real number </a:t>
            </a:r>
            <a:r>
              <a:rPr lang="en-US" sz="3600" i="1" dirty="0" smtClean="0"/>
              <a:t>x</a:t>
            </a:r>
            <a:r>
              <a:rPr lang="en-US" sz="3600" dirty="0" smtClean="0"/>
              <a:t> is never a negative number.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13372" y="3985442"/>
            <a:ext cx="73233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Solution to this is a system of numbers using the imaginary unit </a:t>
            </a:r>
            <a:r>
              <a:rPr lang="en-US" sz="4400" i="1" dirty="0" err="1" smtClean="0"/>
              <a:t>i</a:t>
            </a:r>
            <a:r>
              <a:rPr lang="en-US" sz="4400" dirty="0" smtClean="0"/>
              <a:t>, defined as             .</a:t>
            </a:r>
            <a:endParaRPr lang="en-US" sz="4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547645"/>
              </p:ext>
            </p:extLst>
          </p:nvPr>
        </p:nvGraphicFramePr>
        <p:xfrm>
          <a:off x="4959260" y="5390616"/>
          <a:ext cx="1425385" cy="621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name="Equation" r:id="rId3" imgW="495300" imgH="215900" progId="Equation.3">
                  <p:embed/>
                </p:oleObj>
              </mc:Choice>
              <mc:Fallback>
                <p:oleObj name="Equation" r:id="rId3" imgW="495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59260" y="5390616"/>
                        <a:ext cx="1425385" cy="621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680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6228"/>
          </a:xfrm>
        </p:spPr>
        <p:txBody>
          <a:bodyPr>
            <a:normAutofit/>
          </a:bodyPr>
          <a:lstStyle/>
          <a:p>
            <a:r>
              <a:rPr lang="en-US" dirty="0" smtClean="0"/>
              <a:t>The Square Root of a Negative Number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1233" y="1904906"/>
            <a:ext cx="7971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Property									Example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a positive real 				</a:t>
            </a:r>
          </a:p>
          <a:p>
            <a:r>
              <a:rPr lang="en-US" sz="3200" dirty="0" smtClean="0"/>
              <a:t>number, then </a:t>
            </a:r>
          </a:p>
          <a:p>
            <a:endParaRPr lang="en-US" sz="3200" dirty="0"/>
          </a:p>
          <a:p>
            <a:endParaRPr lang="en-US" sz="3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23408"/>
              </p:ext>
            </p:extLst>
          </p:nvPr>
        </p:nvGraphicFramePr>
        <p:xfrm>
          <a:off x="3315795" y="2901856"/>
          <a:ext cx="1650146" cy="529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10" name="Equation" r:id="rId3" imgW="673100" imgH="215900" progId="Equation.3">
                  <p:embed/>
                </p:oleObj>
              </mc:Choice>
              <mc:Fallback>
                <p:oleObj name="Equation" r:id="rId3" imgW="673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15795" y="2901856"/>
                        <a:ext cx="1650146" cy="529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749227"/>
              </p:ext>
            </p:extLst>
          </p:nvPr>
        </p:nvGraphicFramePr>
        <p:xfrm>
          <a:off x="6499055" y="2644503"/>
          <a:ext cx="1634950" cy="514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11" name="Equation" r:id="rId5" imgW="685800" imgH="215900" progId="Equation.3">
                  <p:embed/>
                </p:oleObj>
              </mc:Choice>
              <mc:Fallback>
                <p:oleObj name="Equation" r:id="rId5" imgW="685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99055" y="2644503"/>
                        <a:ext cx="1634950" cy="5147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6933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01"/>
            <a:ext cx="8229600" cy="1143000"/>
          </a:xfrm>
        </p:spPr>
        <p:txBody>
          <a:bodyPr/>
          <a:lstStyle/>
          <a:p>
            <a:r>
              <a:rPr lang="en-US" dirty="0" smtClean="0"/>
              <a:t>Solve 2x</a:t>
            </a:r>
            <a:r>
              <a:rPr lang="en-US" baseline="30000" dirty="0" smtClean="0"/>
              <a:t>2</a:t>
            </a:r>
            <a:r>
              <a:rPr lang="en-US" dirty="0" smtClean="0"/>
              <a:t> + 11 = -37.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346199"/>
            <a:ext cx="80737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2x</a:t>
            </a:r>
            <a:r>
              <a:rPr lang="en-US" sz="3200" baseline="30000" dirty="0"/>
              <a:t>2</a:t>
            </a:r>
            <a:r>
              <a:rPr lang="en-US" sz="3200" dirty="0"/>
              <a:t> + 11 = -</a:t>
            </a:r>
            <a:r>
              <a:rPr lang="en-US" sz="3200" dirty="0" smtClean="0"/>
              <a:t>37				Write original equation.	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457200" y="1930975"/>
            <a:ext cx="846048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2x</a:t>
            </a:r>
            <a:r>
              <a:rPr lang="en-US" sz="3200" baseline="30000" dirty="0"/>
              <a:t>2</a:t>
            </a:r>
            <a:r>
              <a:rPr lang="en-US" sz="3200" dirty="0"/>
              <a:t> =</a:t>
            </a:r>
            <a:r>
              <a:rPr lang="en-US" sz="3200" dirty="0" smtClean="0"/>
              <a:t> -48					Subtract 11 from each side.	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57200" y="2540779"/>
            <a:ext cx="80737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-24						Divide each side by 2.	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57200" y="3217962"/>
            <a:ext cx="80737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x = </a:t>
            </a:r>
            <a:r>
              <a:rPr lang="en-US" sz="3200" u="sng" dirty="0" smtClean="0"/>
              <a:t>+</a:t>
            </a:r>
            <a:r>
              <a:rPr lang="en-US" sz="3200" dirty="0" smtClean="0"/>
              <a:t> √-24					Take square roots of 								each side	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57200" y="4295180"/>
            <a:ext cx="80737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x = </a:t>
            </a:r>
            <a:r>
              <a:rPr lang="en-US" sz="3200" u="sng" dirty="0" smtClean="0"/>
              <a:t>+</a:t>
            </a:r>
            <a:r>
              <a:rPr lang="en-US" sz="3200" dirty="0" smtClean="0"/>
              <a:t> </a:t>
            </a:r>
            <a:r>
              <a:rPr lang="en-US" sz="3200" i="1" dirty="0" smtClean="0"/>
              <a:t>i</a:t>
            </a:r>
            <a:r>
              <a:rPr lang="en-US" sz="3200" dirty="0" smtClean="0"/>
              <a:t>√24					Write in terms of </a:t>
            </a:r>
            <a:r>
              <a:rPr lang="en-US" sz="3200" i="1" dirty="0" err="1" smtClean="0"/>
              <a:t>i</a:t>
            </a:r>
            <a:r>
              <a:rPr lang="en-US" sz="3200" dirty="0" smtClean="0"/>
              <a:t>	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457200" y="4881771"/>
            <a:ext cx="80737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x = </a:t>
            </a:r>
            <a:r>
              <a:rPr lang="en-US" sz="3200" u="sng" dirty="0" smtClean="0"/>
              <a:t>+</a:t>
            </a:r>
            <a:r>
              <a:rPr lang="en-US" sz="3200" dirty="0" smtClean="0"/>
              <a:t> 2</a:t>
            </a:r>
            <a:r>
              <a:rPr lang="en-US" sz="3200" i="1" dirty="0" smtClean="0"/>
              <a:t>i</a:t>
            </a:r>
            <a:r>
              <a:rPr lang="en-US" sz="3200" dirty="0" smtClean="0"/>
              <a:t>√6					Simplify radical	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1189024" y="5722196"/>
            <a:ext cx="6985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The solutions are 2</a:t>
            </a:r>
            <a:r>
              <a:rPr lang="en-US" sz="3600" i="1" dirty="0" smtClean="0"/>
              <a:t>i</a:t>
            </a:r>
            <a:r>
              <a:rPr lang="en-US" sz="3600" dirty="0" smtClean="0"/>
              <a:t>√6</a:t>
            </a:r>
            <a:r>
              <a:rPr lang="en-US" sz="3600" dirty="0"/>
              <a:t> </a:t>
            </a:r>
            <a:r>
              <a:rPr lang="en-US" sz="3600" dirty="0" smtClean="0"/>
              <a:t>and -2</a:t>
            </a:r>
            <a:r>
              <a:rPr lang="en-US" sz="3600" i="1" dirty="0" smtClean="0"/>
              <a:t>i</a:t>
            </a:r>
            <a:r>
              <a:rPr lang="en-US" sz="3600" dirty="0"/>
              <a:t>√6 </a:t>
            </a:r>
            <a:r>
              <a:rPr lang="en-US" sz="3600" dirty="0" smtClean="0"/>
              <a:t>	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1648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following equations.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7721" y="1688747"/>
            <a:ext cx="323678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4000" dirty="0" smtClean="0"/>
              <a:t> 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– 8 = -36</a:t>
            </a:r>
          </a:p>
          <a:p>
            <a:pPr marL="342900" indent="-342900">
              <a:buAutoNum type="arabicParenR"/>
            </a:pPr>
            <a:endParaRPr lang="en-US" sz="4000" dirty="0" smtClean="0"/>
          </a:p>
          <a:p>
            <a:pPr marL="342900" indent="-342900">
              <a:buAutoNum type="arabicParenR"/>
            </a:pPr>
            <a:endParaRPr lang="en-US" sz="4000" dirty="0"/>
          </a:p>
          <a:p>
            <a:pPr marL="342900" indent="-342900">
              <a:buAutoNum type="arabicParenR"/>
            </a:pPr>
            <a:r>
              <a:rPr lang="en-US" sz="4000" dirty="0" smtClean="0"/>
              <a:t> 3x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– 7 = -31</a:t>
            </a:r>
          </a:p>
          <a:p>
            <a:endParaRPr lang="en-US" sz="4000" dirty="0" smtClean="0"/>
          </a:p>
          <a:p>
            <a:endParaRPr lang="en-US" sz="4000" dirty="0"/>
          </a:p>
          <a:p>
            <a:pPr marL="342900" indent="-342900">
              <a:buAutoNum type="arabicParenR"/>
            </a:pPr>
            <a:r>
              <a:rPr lang="en-US" sz="4000" dirty="0" smtClean="0"/>
              <a:t> 5x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+ 33 = 3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5032850" y="2178119"/>
            <a:ext cx="1322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>
                <a:solidFill>
                  <a:srgbClr val="FF0000"/>
                </a:solidFill>
              </a:rPr>
              <a:t>+</a:t>
            </a:r>
            <a:r>
              <a:rPr lang="en-US" sz="3600" dirty="0">
                <a:solidFill>
                  <a:srgbClr val="FF0000"/>
                </a:solidFill>
              </a:rPr>
              <a:t> 2</a:t>
            </a:r>
            <a:r>
              <a:rPr lang="en-US" sz="3600" i="1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√7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5250" y="3978736"/>
            <a:ext cx="1322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>
                <a:solidFill>
                  <a:srgbClr val="FF0000"/>
                </a:solidFill>
              </a:rPr>
              <a:t>+</a:t>
            </a:r>
            <a:r>
              <a:rPr lang="en-US" sz="3600" dirty="0">
                <a:solidFill>
                  <a:srgbClr val="FF0000"/>
                </a:solidFill>
              </a:rPr>
              <a:t> 2</a:t>
            </a:r>
            <a:r>
              <a:rPr lang="en-US" sz="3600" i="1" dirty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√2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5250" y="5756859"/>
            <a:ext cx="1088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>
                <a:solidFill>
                  <a:srgbClr val="FF0000"/>
                </a:solidFill>
              </a:rPr>
              <a:t>+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√6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1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014" y="1417638"/>
            <a:ext cx="890298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u="sng" dirty="0" smtClean="0"/>
              <a:t>complex number</a:t>
            </a:r>
            <a:r>
              <a:rPr lang="en-US" sz="3600" dirty="0" smtClean="0"/>
              <a:t> written in standard form is a number </a:t>
            </a:r>
            <a:r>
              <a:rPr lang="en-US" sz="3600" i="1" dirty="0" smtClean="0"/>
              <a:t>a</a:t>
            </a:r>
            <a:r>
              <a:rPr lang="en-US" sz="3600" dirty="0" smtClean="0"/>
              <a:t> + </a:t>
            </a:r>
            <a:r>
              <a:rPr lang="en-US" sz="3600" i="1" dirty="0" smtClean="0"/>
              <a:t>bi</a:t>
            </a:r>
            <a:r>
              <a:rPr lang="en-US" sz="3600" dirty="0" smtClean="0"/>
              <a:t> where </a:t>
            </a:r>
            <a:r>
              <a:rPr lang="en-US" sz="3600" i="1" dirty="0" smtClean="0"/>
              <a:t>a</a:t>
            </a:r>
            <a:r>
              <a:rPr lang="en-US" sz="3600" dirty="0" smtClean="0"/>
              <a:t> and </a:t>
            </a:r>
            <a:r>
              <a:rPr lang="en-US" sz="3600" i="1" dirty="0" smtClean="0"/>
              <a:t>b</a:t>
            </a:r>
            <a:r>
              <a:rPr lang="en-US" sz="3600" dirty="0" smtClean="0"/>
              <a:t> are real numbers.</a:t>
            </a:r>
            <a:endParaRPr lang="en-US" sz="36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034664"/>
              </p:ext>
            </p:extLst>
          </p:nvPr>
        </p:nvGraphicFramePr>
        <p:xfrm>
          <a:off x="3503243" y="2853741"/>
          <a:ext cx="2063551" cy="962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73" name="Equation" r:id="rId3" imgW="381000" imgH="177800" progId="Equation.3">
                  <p:embed/>
                </p:oleObj>
              </mc:Choice>
              <mc:Fallback>
                <p:oleObj name="Equation" r:id="rId3" imgW="381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03243" y="2853741"/>
                        <a:ext cx="2063551" cy="962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3391421" y="3722161"/>
            <a:ext cx="334764" cy="3713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08144" y="3722161"/>
            <a:ext cx="458650" cy="3443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73919" y="4066503"/>
            <a:ext cx="1252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real part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34065" y="4052994"/>
            <a:ext cx="2008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imaginary part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94443" y="4926308"/>
            <a:ext cx="35782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Example:      -3 + 15</a:t>
            </a:r>
            <a:r>
              <a:rPr lang="en-US" sz="3200" i="1" dirty="0" smtClean="0"/>
              <a:t>i</a:t>
            </a:r>
            <a:endParaRPr lang="en-US" sz="3200" i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056657" y="5503693"/>
            <a:ext cx="334764" cy="3713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76587" y="5504236"/>
            <a:ext cx="458650" cy="3443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39155" y="5848035"/>
            <a:ext cx="1074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real part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402508" y="5835069"/>
            <a:ext cx="1704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imaginary part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279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870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Sums and Differences of Complex Numbers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3331" y="2044750"/>
            <a:ext cx="80934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add (or subtract) two complex numbers, add (or subtract) their real parts and their imaginary parts separately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Treat </a:t>
            </a:r>
            <a:r>
              <a:rPr lang="en-US" sz="3200" i="1" dirty="0" err="1" smtClean="0"/>
              <a:t>i</a:t>
            </a:r>
            <a:r>
              <a:rPr lang="en-US" sz="3200" i="1" dirty="0" smtClean="0"/>
              <a:t> </a:t>
            </a:r>
            <a:r>
              <a:rPr lang="en-US" sz="3200" dirty="0" smtClean="0"/>
              <a:t>like it is a variable.  </a:t>
            </a:r>
            <a:r>
              <a:rPr lang="en-US" sz="3200" dirty="0" smtClean="0"/>
              <a:t>Combine your like terms together.  If subtracting two complex numbers, distribute in the negative and and combine your like terms.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8242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8229600" cy="1603248"/>
          </a:xfrm>
        </p:spPr>
        <p:txBody>
          <a:bodyPr>
            <a:normAutofit/>
          </a:bodyPr>
          <a:lstStyle/>
          <a:p>
            <a:r>
              <a:rPr lang="en-US" dirty="0" smtClean="0"/>
              <a:t>Write the expression as a complex number in standard form.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8024" y="1877886"/>
            <a:ext cx="372812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1) (8 – </a:t>
            </a:r>
            <a:r>
              <a:rPr lang="en-US" sz="3600" i="1" dirty="0" err="1" smtClean="0"/>
              <a:t>i</a:t>
            </a:r>
            <a:r>
              <a:rPr lang="en-US" sz="3600" dirty="0" smtClean="0"/>
              <a:t>) + (5 + 4</a:t>
            </a:r>
            <a:r>
              <a:rPr lang="en-US" sz="3600" i="1" dirty="0" smtClean="0"/>
              <a:t>i</a:t>
            </a:r>
            <a:r>
              <a:rPr lang="en-US" sz="3600" dirty="0" smtClean="0"/>
              <a:t>)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2) (7 </a:t>
            </a:r>
            <a:r>
              <a:rPr lang="en-US" sz="3600" dirty="0"/>
              <a:t>– </a:t>
            </a:r>
            <a:r>
              <a:rPr lang="en-US" sz="3600" dirty="0" smtClean="0"/>
              <a:t>6</a:t>
            </a:r>
            <a:r>
              <a:rPr lang="en-US" sz="3600" i="1" dirty="0" smtClean="0"/>
              <a:t>i</a:t>
            </a:r>
            <a:r>
              <a:rPr lang="en-US" sz="3600" dirty="0"/>
              <a:t>) </a:t>
            </a:r>
            <a:r>
              <a:rPr lang="en-US" sz="3600" dirty="0" smtClean="0"/>
              <a:t>– (3 – 6</a:t>
            </a:r>
            <a:r>
              <a:rPr lang="en-US" sz="3600" i="1" dirty="0" smtClean="0"/>
              <a:t>i</a:t>
            </a:r>
            <a:r>
              <a:rPr lang="en-US" sz="3600" dirty="0" smtClean="0"/>
              <a:t>)</a:t>
            </a:r>
            <a:endParaRPr lang="en-US" sz="3600" dirty="0"/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3) 10 – (6 + 7</a:t>
            </a:r>
            <a:r>
              <a:rPr lang="en-US" sz="3600" i="1" dirty="0" smtClean="0"/>
              <a:t>i</a:t>
            </a:r>
            <a:r>
              <a:rPr lang="en-US" sz="3600" dirty="0" smtClean="0"/>
              <a:t>) + 4</a:t>
            </a:r>
            <a:r>
              <a:rPr lang="en-US" sz="3600" i="1" dirty="0" smtClean="0"/>
              <a:t>i</a:t>
            </a:r>
            <a:endParaRPr lang="en-US" sz="3600" i="1" dirty="0"/>
          </a:p>
        </p:txBody>
      </p:sp>
      <p:sp>
        <p:nvSpPr>
          <p:cNvPr id="4" name="Rectangle 3"/>
          <p:cNvSpPr/>
          <p:nvPr/>
        </p:nvSpPr>
        <p:spPr>
          <a:xfrm>
            <a:off x="5032850" y="2178119"/>
            <a:ext cx="14414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13 + 3</a:t>
            </a:r>
            <a:r>
              <a:rPr lang="en-US" sz="3600" i="1" dirty="0" smtClean="0">
                <a:solidFill>
                  <a:srgbClr val="FF0000"/>
                </a:solidFill>
              </a:rPr>
              <a:t>i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5250" y="3938206"/>
            <a:ext cx="418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6" name="Rectangle 5"/>
          <p:cNvSpPr/>
          <p:nvPr/>
        </p:nvSpPr>
        <p:spPr>
          <a:xfrm>
            <a:off x="5185250" y="5525038"/>
            <a:ext cx="1284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4 – 3</a:t>
            </a:r>
            <a:r>
              <a:rPr lang="en-US" sz="3600" i="1" dirty="0" smtClean="0">
                <a:solidFill>
                  <a:srgbClr val="FF0000"/>
                </a:solidFill>
              </a:rPr>
              <a:t>i</a:t>
            </a:r>
            <a:endParaRPr lang="en-US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4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00230" y="1417638"/>
            <a:ext cx="333917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p. 279: 3-</a:t>
            </a:r>
            <a:r>
              <a:rPr lang="en-US" sz="3200" dirty="0" smtClean="0"/>
              <a:t>17 </a:t>
            </a:r>
            <a:r>
              <a:rPr lang="en-US" sz="3200" dirty="0">
                <a:solidFill>
                  <a:srgbClr val="FF0000"/>
                </a:solidFill>
              </a:rPr>
              <a:t>(</a:t>
            </a:r>
            <a:r>
              <a:rPr lang="en-US" sz="3200" b="1" dirty="0">
                <a:solidFill>
                  <a:srgbClr val="FF0000"/>
                </a:solidFill>
              </a:rPr>
              <a:t>odds</a:t>
            </a:r>
            <a:r>
              <a:rPr lang="en-US" sz="3200" dirty="0">
                <a:solidFill>
                  <a:srgbClr val="FF0000"/>
                </a:solidFill>
              </a:rPr>
              <a:t>) </a:t>
            </a:r>
          </a:p>
        </p:txBody>
      </p:sp>
      <p:pic>
        <p:nvPicPr>
          <p:cNvPr id="4" name="Picture 3" descr="Screen Shot 2015-11-08 at 9.26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202323"/>
            <a:ext cx="9029700" cy="313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6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50043</TotalTime>
  <Words>347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Objectives</vt:lpstr>
      <vt:lpstr>PowerPoint Presentation</vt:lpstr>
      <vt:lpstr>The Square Root of a Negative Number</vt:lpstr>
      <vt:lpstr>Solve 2x2 + 11 = -37.</vt:lpstr>
      <vt:lpstr>Solve the following equations.</vt:lpstr>
      <vt:lpstr>Complex Numbers</vt:lpstr>
      <vt:lpstr>Sums and Differences of Complex Numbers</vt:lpstr>
      <vt:lpstr>Write the expression as a complex number in standard form.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Up:</dc:title>
  <dc:creator>Kirstin Glawe</dc:creator>
  <cp:lastModifiedBy>Kirstin Glawe</cp:lastModifiedBy>
  <cp:revision>786</cp:revision>
  <cp:lastPrinted>2015-09-22T00:00:03Z</cp:lastPrinted>
  <dcterms:created xsi:type="dcterms:W3CDTF">2015-09-13T19:08:49Z</dcterms:created>
  <dcterms:modified xsi:type="dcterms:W3CDTF">2016-11-16T19:13:52Z</dcterms:modified>
</cp:coreProperties>
</file>