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Default Extension="vml" ContentType="application/vnd.openxmlformats-officedocument.vmlDrawing"/>
  <Default Extension="bin" ContentType="application/vnd.openxmlformats-officedocument.presentationml.printerSettings"/>
  <Default Extension="png" ContentType="image/p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embeddings/oleObject1.bin" ContentType="application/vnd.openxmlformats-officedocument.oleObject"/>
  <Override PartName="/ppt/embeddings/oleObject2.bin" ContentType="application/vnd.openxmlformats-officedocument.oleObject"/>
  <Override PartName="/ppt/embeddings/oleObject3.bin" ContentType="application/vnd.openxmlformats-officedocument.oleObject"/>
  <Override PartName="/ppt/embeddings/oleObject4.bin" ContentType="application/vnd.openxmlformats-officedocument.oleObject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1"/>
  </p:notesMasterIdLst>
  <p:sldIdLst>
    <p:sldId id="448" r:id="rId2"/>
    <p:sldId id="451" r:id="rId3"/>
    <p:sldId id="452" r:id="rId4"/>
    <p:sldId id="457" r:id="rId5"/>
    <p:sldId id="458" r:id="rId6"/>
    <p:sldId id="459" r:id="rId7"/>
    <p:sldId id="460" r:id="rId8"/>
    <p:sldId id="461" r:id="rId9"/>
    <p:sldId id="462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0D16B"/>
    <a:srgbClr val="F2CE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9815" autoAdjust="0"/>
  </p:normalViewPr>
  <p:slideViewPr>
    <p:cSldViewPr snapToGrid="0" snapToObjects="1">
      <p:cViewPr>
        <p:scale>
          <a:sx n="68" d="100"/>
          <a:sy n="68" d="100"/>
        </p:scale>
        <p:origin x="-528" y="-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Relationship Id="rId2" Type="http://schemas.openxmlformats.org/officeDocument/2006/relationships/image" Target="../media/image3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B69F969-952D-4C4E-BFFD-F4F7E465A63B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581989-3208-FB45-8396-6963517F3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12895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74543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08226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1148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46614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3310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78148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16823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23565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6779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06270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537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975A00-A02C-CD4A-8C6E-382AE4A316B5}" type="datetimeFigureOut">
              <a:rPr lang="en-US" smtClean="0"/>
              <a:t>11/15/16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7B671F-30F5-0E4E-ABEE-553A617A80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8059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4" Type="http://schemas.openxmlformats.org/officeDocument/2006/relationships/image" Target="../media/image1.emf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4" Type="http://schemas.openxmlformats.org/officeDocument/2006/relationships/image" Target="../media/image2.emf"/><Relationship Id="rId5" Type="http://schemas.openxmlformats.org/officeDocument/2006/relationships/oleObject" Target="../embeddings/oleObject3.bin"/><Relationship Id="rId6" Type="http://schemas.openxmlformats.org/officeDocument/2006/relationships/image" Target="../media/image3.emf"/><Relationship Id="rId1" Type="http://schemas.openxmlformats.org/officeDocument/2006/relationships/vmlDrawing" Target="../drawings/vmlDrawing2.vml"/><Relationship Id="rId2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4" Type="http://schemas.openxmlformats.org/officeDocument/2006/relationships/image" Target="../media/image4.emf"/><Relationship Id="rId1" Type="http://schemas.openxmlformats.org/officeDocument/2006/relationships/vmlDrawing" Target="../drawings/vmlDrawing3.vml"/><Relationship Id="rId2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5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02605" y="1660268"/>
            <a:ext cx="8161029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/>
              <a:t>Students will be able to identify and simplify complex </a:t>
            </a:r>
            <a:r>
              <a:rPr lang="en-US" sz="4000" dirty="0" smtClean="0"/>
              <a:t>numbers and solve quadratic equations with complex solutions by square roots.</a:t>
            </a:r>
          </a:p>
          <a:p>
            <a:endParaRPr lang="en-US" sz="4000" dirty="0"/>
          </a:p>
          <a:p>
            <a:r>
              <a:rPr lang="en-US" sz="4000" dirty="0"/>
              <a:t>Students will be able to add and subtract complex numbers</a:t>
            </a:r>
            <a:r>
              <a:rPr lang="en-US" sz="4000" dirty="0" smtClean="0"/>
              <a:t>.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240457943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10768" y="958134"/>
            <a:ext cx="872851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Not all quadratic equations have real-number solutions.  For example, </a:t>
            </a:r>
            <a:r>
              <a:rPr lang="en-US" sz="3600" i="1" dirty="0" smtClean="0"/>
              <a:t>x</a:t>
            </a:r>
            <a:r>
              <a:rPr lang="en-US" sz="3600" baseline="30000" dirty="0" smtClean="0"/>
              <a:t>2</a:t>
            </a:r>
            <a:r>
              <a:rPr lang="en-US" sz="3600" dirty="0" smtClean="0"/>
              <a:t> = -1 has no real-number solutions because the square of any real number </a:t>
            </a:r>
            <a:r>
              <a:rPr lang="en-US" sz="3600" i="1" dirty="0" smtClean="0"/>
              <a:t>x</a:t>
            </a:r>
            <a:r>
              <a:rPr lang="en-US" sz="3600" dirty="0" smtClean="0"/>
              <a:t> is never a negative number.</a:t>
            </a:r>
            <a:endParaRPr lang="en-US" sz="3600" dirty="0"/>
          </a:p>
        </p:txBody>
      </p:sp>
      <p:sp>
        <p:nvSpPr>
          <p:cNvPr id="4" name="TextBox 3"/>
          <p:cNvSpPr txBox="1"/>
          <p:nvPr/>
        </p:nvSpPr>
        <p:spPr>
          <a:xfrm>
            <a:off x="1013372" y="3985442"/>
            <a:ext cx="7323307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Solution to this is a system of numbers using the imaginary unit </a:t>
            </a:r>
            <a:r>
              <a:rPr lang="en-US" sz="4400" i="1" dirty="0" err="1" smtClean="0"/>
              <a:t>i</a:t>
            </a:r>
            <a:r>
              <a:rPr lang="en-US" sz="4400" dirty="0" smtClean="0"/>
              <a:t>, defined as             .</a:t>
            </a:r>
            <a:endParaRPr lang="en-US" sz="4400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04547645"/>
              </p:ext>
            </p:extLst>
          </p:nvPr>
        </p:nvGraphicFramePr>
        <p:xfrm>
          <a:off x="4959260" y="5390616"/>
          <a:ext cx="1425385" cy="62132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92" name="Equation" r:id="rId3" imgW="495300" imgH="215900" progId="Equation.3">
                  <p:embed/>
                </p:oleObj>
              </mc:Choice>
              <mc:Fallback>
                <p:oleObj name="Equation" r:id="rId3" imgW="495300" imgH="215900" progId="Equation.3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959260" y="5390616"/>
                        <a:ext cx="1425385" cy="62132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50680838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576228"/>
          </a:xfrm>
        </p:spPr>
        <p:txBody>
          <a:bodyPr>
            <a:normAutofit/>
          </a:bodyPr>
          <a:lstStyle/>
          <a:p>
            <a:r>
              <a:rPr lang="en-US" dirty="0" smtClean="0"/>
              <a:t>The Square Root of a Negative Number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851233" y="1904906"/>
            <a:ext cx="7971866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Property									Example</a:t>
            </a:r>
          </a:p>
          <a:p>
            <a:pPr marL="514350" indent="-514350">
              <a:buAutoNum type="arabicPeriod"/>
            </a:pPr>
            <a:r>
              <a:rPr lang="en-US" sz="3200" dirty="0" smtClean="0"/>
              <a:t>If </a:t>
            </a:r>
            <a:r>
              <a:rPr lang="en-US" sz="3200" i="1" dirty="0" smtClean="0"/>
              <a:t>r</a:t>
            </a:r>
            <a:r>
              <a:rPr lang="en-US" sz="3200" dirty="0" smtClean="0"/>
              <a:t> is a positive real 				</a:t>
            </a:r>
          </a:p>
          <a:p>
            <a:r>
              <a:rPr lang="en-US" sz="3200" dirty="0" smtClean="0"/>
              <a:t>number, then </a:t>
            </a:r>
          </a:p>
          <a:p>
            <a:endParaRPr lang="en-US" sz="3200" dirty="0"/>
          </a:p>
          <a:p>
            <a:endParaRPr lang="en-US" sz="3200" dirty="0"/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38523408"/>
              </p:ext>
            </p:extLst>
          </p:nvPr>
        </p:nvGraphicFramePr>
        <p:xfrm>
          <a:off x="3315795" y="2901856"/>
          <a:ext cx="1650146" cy="52929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510" name="Equation" r:id="rId3" imgW="673100" imgH="215900" progId="Equation.3">
                  <p:embed/>
                </p:oleObj>
              </mc:Choice>
              <mc:Fallback>
                <p:oleObj name="Equation" r:id="rId3" imgW="673100" imgH="215900" progId="Equation.3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315795" y="2901856"/>
                        <a:ext cx="1650146" cy="52929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c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979749227"/>
              </p:ext>
            </p:extLst>
          </p:nvPr>
        </p:nvGraphicFramePr>
        <p:xfrm>
          <a:off x="6499055" y="2644503"/>
          <a:ext cx="1634950" cy="51470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5511" name="Equation" r:id="rId5" imgW="685800" imgH="215900" progId="Equation.3">
                  <p:embed/>
                </p:oleObj>
              </mc:Choice>
              <mc:Fallback>
                <p:oleObj name="Equation" r:id="rId5" imgW="685800" imgH="215900" progId="Equation.3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6499055" y="2644503"/>
                        <a:ext cx="1634950" cy="51470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8769332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601"/>
            <a:ext cx="8229600" cy="1143000"/>
          </a:xfrm>
        </p:spPr>
        <p:txBody>
          <a:bodyPr/>
          <a:lstStyle/>
          <a:p>
            <a:r>
              <a:rPr lang="en-US" dirty="0" smtClean="0"/>
              <a:t>Solve 2x</a:t>
            </a:r>
            <a:r>
              <a:rPr lang="en-US" baseline="30000" dirty="0" smtClean="0"/>
              <a:t>2</a:t>
            </a:r>
            <a:r>
              <a:rPr lang="en-US" dirty="0" smtClean="0"/>
              <a:t> + 11 = -37.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1346199"/>
            <a:ext cx="8073738" cy="5847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/>
              <a:t>2x</a:t>
            </a:r>
            <a:r>
              <a:rPr lang="en-US" sz="3200" baseline="30000" dirty="0"/>
              <a:t>2</a:t>
            </a:r>
            <a:r>
              <a:rPr lang="en-US" sz="3200" dirty="0"/>
              <a:t> + 11 = -</a:t>
            </a:r>
            <a:r>
              <a:rPr lang="en-US" sz="3200" dirty="0" smtClean="0"/>
              <a:t>37				Write original equation.	</a:t>
            </a:r>
            <a:endParaRPr lang="en-US" sz="3200" dirty="0"/>
          </a:p>
        </p:txBody>
      </p:sp>
      <p:sp>
        <p:nvSpPr>
          <p:cNvPr id="6" name="Rectangle 5"/>
          <p:cNvSpPr/>
          <p:nvPr/>
        </p:nvSpPr>
        <p:spPr>
          <a:xfrm>
            <a:off x="457200" y="1930975"/>
            <a:ext cx="8460480" cy="5847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/>
              <a:t>2x</a:t>
            </a:r>
            <a:r>
              <a:rPr lang="en-US" sz="3200" baseline="30000" dirty="0"/>
              <a:t>2</a:t>
            </a:r>
            <a:r>
              <a:rPr lang="en-US" sz="3200" dirty="0"/>
              <a:t> =</a:t>
            </a:r>
            <a:r>
              <a:rPr lang="en-US" sz="3200" dirty="0" smtClean="0"/>
              <a:t> -48					Subtract 11 from each side.	</a:t>
            </a:r>
            <a:endParaRPr lang="en-US" sz="3200" dirty="0"/>
          </a:p>
        </p:txBody>
      </p:sp>
      <p:sp>
        <p:nvSpPr>
          <p:cNvPr id="7" name="Rectangle 6"/>
          <p:cNvSpPr/>
          <p:nvPr/>
        </p:nvSpPr>
        <p:spPr>
          <a:xfrm>
            <a:off x="457200" y="2540779"/>
            <a:ext cx="8073738" cy="5847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 smtClean="0"/>
              <a:t>x</a:t>
            </a:r>
            <a:r>
              <a:rPr lang="en-US" sz="3200" baseline="30000" dirty="0" smtClean="0"/>
              <a:t>2</a:t>
            </a:r>
            <a:r>
              <a:rPr lang="en-US" sz="3200" dirty="0" smtClean="0"/>
              <a:t> = -24						Divide each side by 2.	</a:t>
            </a:r>
            <a:endParaRPr lang="en-US" sz="3200" dirty="0"/>
          </a:p>
        </p:txBody>
      </p:sp>
      <p:sp>
        <p:nvSpPr>
          <p:cNvPr id="8" name="Rectangle 7"/>
          <p:cNvSpPr/>
          <p:nvPr/>
        </p:nvSpPr>
        <p:spPr>
          <a:xfrm>
            <a:off x="457200" y="3217962"/>
            <a:ext cx="8073738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 smtClean="0"/>
              <a:t>x = </a:t>
            </a:r>
            <a:r>
              <a:rPr lang="en-US" sz="3200" u="sng" dirty="0" smtClean="0"/>
              <a:t>+</a:t>
            </a:r>
            <a:r>
              <a:rPr lang="en-US" sz="3200" dirty="0" smtClean="0"/>
              <a:t> √-24					Take square roots of 								each side	</a:t>
            </a:r>
            <a:endParaRPr lang="en-US" sz="3200" dirty="0"/>
          </a:p>
        </p:txBody>
      </p:sp>
      <p:sp>
        <p:nvSpPr>
          <p:cNvPr id="9" name="Rectangle 8"/>
          <p:cNvSpPr/>
          <p:nvPr/>
        </p:nvSpPr>
        <p:spPr>
          <a:xfrm>
            <a:off x="457200" y="4295180"/>
            <a:ext cx="8073738" cy="5847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 smtClean="0"/>
              <a:t>x = </a:t>
            </a:r>
            <a:r>
              <a:rPr lang="en-US" sz="3200" u="sng" dirty="0" smtClean="0"/>
              <a:t>+</a:t>
            </a:r>
            <a:r>
              <a:rPr lang="en-US" sz="3200" dirty="0" smtClean="0"/>
              <a:t> </a:t>
            </a:r>
            <a:r>
              <a:rPr lang="en-US" sz="3200" i="1" dirty="0" smtClean="0"/>
              <a:t>i</a:t>
            </a:r>
            <a:r>
              <a:rPr lang="en-US" sz="3200" dirty="0" smtClean="0"/>
              <a:t>√24					Write in terms of </a:t>
            </a:r>
            <a:r>
              <a:rPr lang="en-US" sz="3200" i="1" dirty="0" err="1" smtClean="0"/>
              <a:t>i</a:t>
            </a:r>
            <a:r>
              <a:rPr lang="en-US" sz="3200" dirty="0" smtClean="0"/>
              <a:t>	</a:t>
            </a:r>
            <a:endParaRPr lang="en-US" sz="3200" dirty="0"/>
          </a:p>
        </p:txBody>
      </p:sp>
      <p:sp>
        <p:nvSpPr>
          <p:cNvPr id="10" name="Rectangle 9"/>
          <p:cNvSpPr/>
          <p:nvPr/>
        </p:nvSpPr>
        <p:spPr>
          <a:xfrm>
            <a:off x="457200" y="4881771"/>
            <a:ext cx="8073738" cy="5847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 smtClean="0"/>
              <a:t>x = </a:t>
            </a:r>
            <a:r>
              <a:rPr lang="en-US" sz="3200" u="sng" dirty="0" smtClean="0"/>
              <a:t>+</a:t>
            </a:r>
            <a:r>
              <a:rPr lang="en-US" sz="3200" dirty="0" smtClean="0"/>
              <a:t> 2</a:t>
            </a:r>
            <a:r>
              <a:rPr lang="en-US" sz="3200" i="1" dirty="0" smtClean="0"/>
              <a:t>i</a:t>
            </a:r>
            <a:r>
              <a:rPr lang="en-US" sz="3200" dirty="0" smtClean="0"/>
              <a:t>√6					Simplify radical	</a:t>
            </a:r>
            <a:endParaRPr lang="en-US" sz="3200" dirty="0"/>
          </a:p>
        </p:txBody>
      </p:sp>
      <p:sp>
        <p:nvSpPr>
          <p:cNvPr id="11" name="Rectangle 10"/>
          <p:cNvSpPr/>
          <p:nvPr/>
        </p:nvSpPr>
        <p:spPr>
          <a:xfrm>
            <a:off x="1189024" y="5722196"/>
            <a:ext cx="698551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 dirty="0" smtClean="0"/>
              <a:t>The solutions are 2</a:t>
            </a:r>
            <a:r>
              <a:rPr lang="en-US" sz="3600" i="1" dirty="0" smtClean="0"/>
              <a:t>i</a:t>
            </a:r>
            <a:r>
              <a:rPr lang="en-US" sz="3600" dirty="0" smtClean="0"/>
              <a:t>√6</a:t>
            </a:r>
            <a:r>
              <a:rPr lang="en-US" sz="3600" dirty="0"/>
              <a:t> </a:t>
            </a:r>
            <a:r>
              <a:rPr lang="en-US" sz="3600" dirty="0" smtClean="0"/>
              <a:t>and -2</a:t>
            </a:r>
            <a:r>
              <a:rPr lang="en-US" sz="3600" i="1" dirty="0" smtClean="0"/>
              <a:t>i</a:t>
            </a:r>
            <a:r>
              <a:rPr lang="en-US" sz="3600" dirty="0"/>
              <a:t>√6 </a:t>
            </a:r>
            <a:r>
              <a:rPr lang="en-US" sz="3600" dirty="0" smtClean="0"/>
              <a:t>	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51648197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8" grpId="0"/>
      <p:bldP spid="9" grpId="0"/>
      <p:bldP spid="10" grpId="0"/>
      <p:bldP spid="11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Solve the following equations.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837721" y="1688747"/>
            <a:ext cx="3236784" cy="4401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AutoNum type="arabicParenR"/>
            </a:pPr>
            <a:r>
              <a:rPr lang="en-US" sz="4000" dirty="0" smtClean="0"/>
              <a:t> x</a:t>
            </a:r>
            <a:r>
              <a:rPr lang="en-US" sz="4000" baseline="30000" dirty="0" smtClean="0"/>
              <a:t>2</a:t>
            </a:r>
            <a:r>
              <a:rPr lang="en-US" sz="4000" dirty="0" smtClean="0"/>
              <a:t> – 8 = -36</a:t>
            </a:r>
          </a:p>
          <a:p>
            <a:pPr marL="342900" indent="-342900">
              <a:buAutoNum type="arabicParenR"/>
            </a:pPr>
            <a:endParaRPr lang="en-US" sz="4000" dirty="0" smtClean="0"/>
          </a:p>
          <a:p>
            <a:pPr marL="342900" indent="-342900">
              <a:buAutoNum type="arabicParenR"/>
            </a:pPr>
            <a:endParaRPr lang="en-US" sz="4000" dirty="0"/>
          </a:p>
          <a:p>
            <a:pPr marL="342900" indent="-342900">
              <a:buAutoNum type="arabicParenR"/>
            </a:pPr>
            <a:r>
              <a:rPr lang="en-US" sz="4000" dirty="0" smtClean="0"/>
              <a:t> 3x</a:t>
            </a:r>
            <a:r>
              <a:rPr lang="en-US" sz="4000" baseline="30000" dirty="0" smtClean="0"/>
              <a:t>2</a:t>
            </a:r>
            <a:r>
              <a:rPr lang="en-US" sz="4000" dirty="0" smtClean="0"/>
              <a:t> – 7 = -31</a:t>
            </a:r>
          </a:p>
          <a:p>
            <a:endParaRPr lang="en-US" sz="4000" dirty="0" smtClean="0"/>
          </a:p>
          <a:p>
            <a:endParaRPr lang="en-US" sz="4000" dirty="0"/>
          </a:p>
          <a:p>
            <a:pPr marL="342900" indent="-342900">
              <a:buAutoNum type="arabicParenR"/>
            </a:pPr>
            <a:r>
              <a:rPr lang="en-US" sz="4000" dirty="0" smtClean="0"/>
              <a:t> 5x</a:t>
            </a:r>
            <a:r>
              <a:rPr lang="en-US" sz="4000" baseline="30000" dirty="0" smtClean="0"/>
              <a:t>2</a:t>
            </a:r>
            <a:r>
              <a:rPr lang="en-US" sz="4000" dirty="0" smtClean="0"/>
              <a:t> + 33 = 3</a:t>
            </a:r>
            <a:endParaRPr lang="en-US" sz="4000" dirty="0"/>
          </a:p>
        </p:txBody>
      </p:sp>
      <p:sp>
        <p:nvSpPr>
          <p:cNvPr id="5" name="Rectangle 4"/>
          <p:cNvSpPr/>
          <p:nvPr/>
        </p:nvSpPr>
        <p:spPr>
          <a:xfrm>
            <a:off x="5032850" y="2178119"/>
            <a:ext cx="132282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u="sng" dirty="0">
                <a:solidFill>
                  <a:srgbClr val="FF0000"/>
                </a:solidFill>
              </a:rPr>
              <a:t>+</a:t>
            </a:r>
            <a:r>
              <a:rPr lang="en-US" sz="3600" dirty="0">
                <a:solidFill>
                  <a:srgbClr val="FF0000"/>
                </a:solidFill>
              </a:rPr>
              <a:t> 2</a:t>
            </a:r>
            <a:r>
              <a:rPr lang="en-US" sz="3600" i="1" dirty="0">
                <a:solidFill>
                  <a:srgbClr val="FF0000"/>
                </a:solidFill>
              </a:rPr>
              <a:t>i</a:t>
            </a:r>
            <a:r>
              <a:rPr lang="en-US" sz="3600" dirty="0" smtClean="0">
                <a:solidFill>
                  <a:srgbClr val="FF0000"/>
                </a:solidFill>
              </a:rPr>
              <a:t>√7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185250" y="3978736"/>
            <a:ext cx="132282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u="sng" dirty="0">
                <a:solidFill>
                  <a:srgbClr val="FF0000"/>
                </a:solidFill>
              </a:rPr>
              <a:t>+</a:t>
            </a:r>
            <a:r>
              <a:rPr lang="en-US" sz="3600" dirty="0">
                <a:solidFill>
                  <a:srgbClr val="FF0000"/>
                </a:solidFill>
              </a:rPr>
              <a:t> 2</a:t>
            </a:r>
            <a:r>
              <a:rPr lang="en-US" sz="3600" i="1" dirty="0">
                <a:solidFill>
                  <a:srgbClr val="FF0000"/>
                </a:solidFill>
              </a:rPr>
              <a:t>i</a:t>
            </a:r>
            <a:r>
              <a:rPr lang="en-US" sz="3600" dirty="0" smtClean="0">
                <a:solidFill>
                  <a:srgbClr val="FF0000"/>
                </a:solidFill>
              </a:rPr>
              <a:t>√2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5185250" y="5756859"/>
            <a:ext cx="1088835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u="sng" dirty="0">
                <a:solidFill>
                  <a:srgbClr val="FF0000"/>
                </a:solidFill>
              </a:rPr>
              <a:t>+</a:t>
            </a:r>
            <a:r>
              <a:rPr lang="en-US" sz="3600" dirty="0">
                <a:solidFill>
                  <a:srgbClr val="FF0000"/>
                </a:solidFill>
              </a:rPr>
              <a:t> </a:t>
            </a:r>
            <a:r>
              <a:rPr lang="en-US" sz="3600" i="1" dirty="0" smtClean="0">
                <a:solidFill>
                  <a:srgbClr val="FF0000"/>
                </a:solidFill>
              </a:rPr>
              <a:t>i</a:t>
            </a:r>
            <a:r>
              <a:rPr lang="en-US" sz="3600" dirty="0" smtClean="0">
                <a:solidFill>
                  <a:srgbClr val="FF0000"/>
                </a:solidFill>
              </a:rPr>
              <a:t>√6</a:t>
            </a:r>
            <a:endParaRPr lang="en-US" sz="36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081441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Complex Numbers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241014" y="1417638"/>
            <a:ext cx="8902986" cy="17543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A </a:t>
            </a:r>
            <a:r>
              <a:rPr lang="en-US" sz="3600" u="sng" dirty="0" smtClean="0"/>
              <a:t>complex number</a:t>
            </a:r>
            <a:r>
              <a:rPr lang="en-US" sz="3600" dirty="0" smtClean="0"/>
              <a:t> written in standard form is a number </a:t>
            </a:r>
            <a:r>
              <a:rPr lang="en-US" sz="3600" i="1" dirty="0" smtClean="0"/>
              <a:t>a</a:t>
            </a:r>
            <a:r>
              <a:rPr lang="en-US" sz="3600" dirty="0" smtClean="0"/>
              <a:t> + </a:t>
            </a:r>
            <a:r>
              <a:rPr lang="en-US" sz="3600" i="1" dirty="0" smtClean="0"/>
              <a:t>bi</a:t>
            </a:r>
            <a:r>
              <a:rPr lang="en-US" sz="3600" dirty="0" smtClean="0"/>
              <a:t> where </a:t>
            </a:r>
            <a:r>
              <a:rPr lang="en-US" sz="3600" i="1" dirty="0" smtClean="0"/>
              <a:t>a</a:t>
            </a:r>
            <a:r>
              <a:rPr lang="en-US" sz="3600" dirty="0" smtClean="0"/>
              <a:t> and </a:t>
            </a:r>
            <a:r>
              <a:rPr lang="en-US" sz="3600" i="1" dirty="0" smtClean="0"/>
              <a:t>b</a:t>
            </a:r>
            <a:r>
              <a:rPr lang="en-US" sz="3600" dirty="0" smtClean="0"/>
              <a:t> are real numbers.</a:t>
            </a:r>
            <a:endParaRPr lang="en-US" sz="3600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99034664"/>
              </p:ext>
            </p:extLst>
          </p:nvPr>
        </p:nvGraphicFramePr>
        <p:xfrm>
          <a:off x="3503243" y="2853741"/>
          <a:ext cx="2063551" cy="96299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7273" name="Equation" r:id="rId3" imgW="381000" imgH="177800" progId="Equation.3">
                  <p:embed/>
                </p:oleObj>
              </mc:Choice>
              <mc:Fallback>
                <p:oleObj name="Equation" r:id="rId3" imgW="381000" imgH="177800" progId="Equation.3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503243" y="2853741"/>
                        <a:ext cx="2063551" cy="96299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7" name="Straight Arrow Connector 6"/>
          <p:cNvCxnSpPr/>
          <p:nvPr/>
        </p:nvCxnSpPr>
        <p:spPr>
          <a:xfrm flipH="1">
            <a:off x="3391421" y="3722161"/>
            <a:ext cx="334764" cy="371361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>
            <a:off x="5108144" y="3722161"/>
            <a:ext cx="458650" cy="344342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473919" y="4066503"/>
            <a:ext cx="125226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real part</a:t>
            </a:r>
            <a:endParaRPr lang="en-US" sz="2400" dirty="0"/>
          </a:p>
        </p:txBody>
      </p:sp>
      <p:sp>
        <p:nvSpPr>
          <p:cNvPr id="15" name="TextBox 14"/>
          <p:cNvSpPr txBox="1"/>
          <p:nvPr/>
        </p:nvSpPr>
        <p:spPr>
          <a:xfrm>
            <a:off x="5234065" y="4052994"/>
            <a:ext cx="20089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imaginary part</a:t>
            </a:r>
            <a:endParaRPr lang="en-US" sz="2400" dirty="0"/>
          </a:p>
        </p:txBody>
      </p:sp>
      <p:sp>
        <p:nvSpPr>
          <p:cNvPr id="16" name="TextBox 15"/>
          <p:cNvSpPr txBox="1"/>
          <p:nvPr/>
        </p:nvSpPr>
        <p:spPr>
          <a:xfrm>
            <a:off x="1094443" y="4926308"/>
            <a:ext cx="3578298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Example:      -3 + 15</a:t>
            </a:r>
            <a:r>
              <a:rPr lang="en-US" sz="3200" i="1" dirty="0" smtClean="0"/>
              <a:t>i</a:t>
            </a:r>
            <a:endParaRPr lang="en-US" sz="3200" i="1" dirty="0"/>
          </a:p>
        </p:txBody>
      </p:sp>
      <p:cxnSp>
        <p:nvCxnSpPr>
          <p:cNvPr id="17" name="Straight Arrow Connector 16"/>
          <p:cNvCxnSpPr/>
          <p:nvPr/>
        </p:nvCxnSpPr>
        <p:spPr>
          <a:xfrm flipH="1">
            <a:off x="3056657" y="5503693"/>
            <a:ext cx="334764" cy="371361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>
            <a:off x="4276587" y="5504236"/>
            <a:ext cx="458650" cy="344342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2139155" y="5848035"/>
            <a:ext cx="107433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/>
              <a:t>real part</a:t>
            </a:r>
            <a:endParaRPr lang="en-US" sz="2000" dirty="0"/>
          </a:p>
        </p:txBody>
      </p:sp>
      <p:sp>
        <p:nvSpPr>
          <p:cNvPr id="20" name="TextBox 19"/>
          <p:cNvSpPr txBox="1"/>
          <p:nvPr/>
        </p:nvSpPr>
        <p:spPr>
          <a:xfrm>
            <a:off x="4402508" y="5835069"/>
            <a:ext cx="170488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/>
              <a:t>imaginary part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29279533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387089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Sums and Differences of Complex Numbers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593331" y="2044750"/>
            <a:ext cx="8093469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To add (or subtract) two complex numbers, add (or subtract) their real parts and their imaginary parts separately</a:t>
            </a:r>
            <a:r>
              <a:rPr lang="en-US" sz="3200" dirty="0" smtClean="0"/>
              <a:t>.</a:t>
            </a:r>
          </a:p>
          <a:p>
            <a:endParaRPr lang="en-US" sz="3200" dirty="0"/>
          </a:p>
          <a:p>
            <a:r>
              <a:rPr lang="en-US" sz="3200" dirty="0" smtClean="0"/>
              <a:t>Treat </a:t>
            </a:r>
            <a:r>
              <a:rPr lang="en-US" sz="3200" i="1" dirty="0" err="1" smtClean="0"/>
              <a:t>i</a:t>
            </a:r>
            <a:r>
              <a:rPr lang="en-US" sz="3200" i="1" dirty="0" smtClean="0"/>
              <a:t> </a:t>
            </a:r>
            <a:r>
              <a:rPr lang="en-US" sz="3200" dirty="0" smtClean="0"/>
              <a:t>like it is a variable.  </a:t>
            </a:r>
            <a:r>
              <a:rPr lang="en-US" sz="3200" dirty="0" smtClean="0"/>
              <a:t>Combine your like terms together.  If subtracting two complex numbers, distribute in the negative and and combine your like terms.</a:t>
            </a:r>
            <a:endParaRPr 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258242944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3048"/>
            <a:ext cx="8229600" cy="1603248"/>
          </a:xfrm>
        </p:spPr>
        <p:txBody>
          <a:bodyPr>
            <a:normAutofit/>
          </a:bodyPr>
          <a:lstStyle/>
          <a:p>
            <a:r>
              <a:rPr lang="en-US" dirty="0" smtClean="0"/>
              <a:t>Write the expression as a complex number in standard form.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608024" y="1877886"/>
            <a:ext cx="3728129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1) (8 – </a:t>
            </a:r>
            <a:r>
              <a:rPr lang="en-US" sz="3600" i="1" dirty="0" err="1" smtClean="0"/>
              <a:t>i</a:t>
            </a:r>
            <a:r>
              <a:rPr lang="en-US" sz="3600" dirty="0" smtClean="0"/>
              <a:t>) + (5 + 4</a:t>
            </a:r>
            <a:r>
              <a:rPr lang="en-US" sz="3600" i="1" dirty="0" smtClean="0"/>
              <a:t>i</a:t>
            </a:r>
            <a:r>
              <a:rPr lang="en-US" sz="3600" dirty="0" smtClean="0"/>
              <a:t>)</a:t>
            </a:r>
          </a:p>
          <a:p>
            <a:endParaRPr lang="en-US" sz="3600" dirty="0" smtClean="0"/>
          </a:p>
          <a:p>
            <a:endParaRPr lang="en-US" sz="3600" dirty="0"/>
          </a:p>
          <a:p>
            <a:r>
              <a:rPr lang="en-US" sz="3600" dirty="0" smtClean="0"/>
              <a:t>2) (7 </a:t>
            </a:r>
            <a:r>
              <a:rPr lang="en-US" sz="3600" dirty="0"/>
              <a:t>– </a:t>
            </a:r>
            <a:r>
              <a:rPr lang="en-US" sz="3600" dirty="0" smtClean="0"/>
              <a:t>6</a:t>
            </a:r>
            <a:r>
              <a:rPr lang="en-US" sz="3600" i="1" dirty="0" smtClean="0"/>
              <a:t>i</a:t>
            </a:r>
            <a:r>
              <a:rPr lang="en-US" sz="3600" dirty="0"/>
              <a:t>) </a:t>
            </a:r>
            <a:r>
              <a:rPr lang="en-US" sz="3600" dirty="0" smtClean="0"/>
              <a:t>– (3 – 6</a:t>
            </a:r>
            <a:r>
              <a:rPr lang="en-US" sz="3600" i="1" dirty="0" smtClean="0"/>
              <a:t>i</a:t>
            </a:r>
            <a:r>
              <a:rPr lang="en-US" sz="3600" dirty="0" smtClean="0"/>
              <a:t>)</a:t>
            </a:r>
            <a:endParaRPr lang="en-US" sz="3600" dirty="0"/>
          </a:p>
          <a:p>
            <a:endParaRPr lang="en-US" sz="3600" dirty="0" smtClean="0"/>
          </a:p>
          <a:p>
            <a:endParaRPr lang="en-US" sz="3600" dirty="0" smtClean="0"/>
          </a:p>
          <a:p>
            <a:r>
              <a:rPr lang="en-US" sz="3600" dirty="0" smtClean="0"/>
              <a:t>3) 10 – (6 + 7</a:t>
            </a:r>
            <a:r>
              <a:rPr lang="en-US" sz="3600" i="1" dirty="0" smtClean="0"/>
              <a:t>i</a:t>
            </a:r>
            <a:r>
              <a:rPr lang="en-US" sz="3600" dirty="0" smtClean="0"/>
              <a:t>) + 4</a:t>
            </a:r>
            <a:r>
              <a:rPr lang="en-US" sz="3600" i="1" dirty="0" smtClean="0"/>
              <a:t>i</a:t>
            </a:r>
            <a:endParaRPr lang="en-US" sz="3600" i="1" dirty="0"/>
          </a:p>
        </p:txBody>
      </p:sp>
      <p:sp>
        <p:nvSpPr>
          <p:cNvPr id="4" name="Rectangle 3"/>
          <p:cNvSpPr/>
          <p:nvPr/>
        </p:nvSpPr>
        <p:spPr>
          <a:xfrm>
            <a:off x="5032850" y="2178119"/>
            <a:ext cx="144142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</a:rPr>
              <a:t>13 + 3</a:t>
            </a:r>
            <a:r>
              <a:rPr lang="en-US" sz="3600" i="1" dirty="0" smtClean="0">
                <a:solidFill>
                  <a:srgbClr val="FF0000"/>
                </a:solidFill>
              </a:rPr>
              <a:t>i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185250" y="3938206"/>
            <a:ext cx="418654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>
                <a:solidFill>
                  <a:srgbClr val="FF0000"/>
                </a:solidFill>
              </a:rPr>
              <a:t>4</a:t>
            </a:r>
          </a:p>
        </p:txBody>
      </p:sp>
      <p:sp>
        <p:nvSpPr>
          <p:cNvPr id="6" name="Rectangle 5"/>
          <p:cNvSpPr/>
          <p:nvPr/>
        </p:nvSpPr>
        <p:spPr>
          <a:xfrm>
            <a:off x="5185250" y="5525038"/>
            <a:ext cx="1284551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 smtClean="0">
                <a:solidFill>
                  <a:srgbClr val="FF0000"/>
                </a:solidFill>
              </a:rPr>
              <a:t>4 – 3</a:t>
            </a:r>
            <a:r>
              <a:rPr lang="en-US" sz="3600" i="1" dirty="0" smtClean="0">
                <a:solidFill>
                  <a:srgbClr val="FF0000"/>
                </a:solidFill>
              </a:rPr>
              <a:t>i</a:t>
            </a:r>
            <a:endParaRPr lang="en-US" sz="3600" i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714323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800230" y="1417638"/>
            <a:ext cx="3339175" cy="5847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/>
              <a:t>p. 279: 3-</a:t>
            </a:r>
            <a:r>
              <a:rPr lang="en-US" sz="3200" dirty="0" smtClean="0"/>
              <a:t>17 </a:t>
            </a:r>
            <a:r>
              <a:rPr lang="en-US" sz="3200" dirty="0">
                <a:solidFill>
                  <a:srgbClr val="FF0000"/>
                </a:solidFill>
              </a:rPr>
              <a:t>(</a:t>
            </a:r>
            <a:r>
              <a:rPr lang="en-US" sz="3200" b="1" dirty="0">
                <a:solidFill>
                  <a:srgbClr val="FF0000"/>
                </a:solidFill>
              </a:rPr>
              <a:t>odds</a:t>
            </a:r>
            <a:r>
              <a:rPr lang="en-US" sz="3200" dirty="0">
                <a:solidFill>
                  <a:srgbClr val="FF0000"/>
                </a:solidFill>
              </a:rPr>
              <a:t>) </a:t>
            </a:r>
          </a:p>
        </p:txBody>
      </p:sp>
      <p:pic>
        <p:nvPicPr>
          <p:cNvPr id="4" name="Picture 3" descr="Screen Shot 2015-11-08 at 9.26.03 PM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4300" y="2202323"/>
            <a:ext cx="9029700" cy="31302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179692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50043</TotalTime>
  <Words>347</Words>
  <Application>Microsoft Macintosh PowerPoint</Application>
  <PresentationFormat>On-screen Show (4:3)</PresentationFormat>
  <Paragraphs>53</Paragraphs>
  <Slides>9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1" baseType="lpstr">
      <vt:lpstr>Office Theme</vt:lpstr>
      <vt:lpstr>Equation</vt:lpstr>
      <vt:lpstr>Objectives</vt:lpstr>
      <vt:lpstr>PowerPoint Presentation</vt:lpstr>
      <vt:lpstr>The Square Root of a Negative Number</vt:lpstr>
      <vt:lpstr>Solve 2x2 + 11 = -37.</vt:lpstr>
      <vt:lpstr>Solve the following equations.</vt:lpstr>
      <vt:lpstr>Complex Numbers</vt:lpstr>
      <vt:lpstr>Sums and Differences of Complex Numbers</vt:lpstr>
      <vt:lpstr>Write the expression as a complex number in standard form.</vt:lpstr>
      <vt:lpstr>Homework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Warm Up:</dc:title>
  <dc:creator>Kirstin Glawe</dc:creator>
  <cp:lastModifiedBy>Kirstin Glawe</cp:lastModifiedBy>
  <cp:revision>786</cp:revision>
  <cp:lastPrinted>2015-09-22T00:00:03Z</cp:lastPrinted>
  <dcterms:created xsi:type="dcterms:W3CDTF">2015-09-13T19:08:49Z</dcterms:created>
  <dcterms:modified xsi:type="dcterms:W3CDTF">2016-11-16T19:13:52Z</dcterms:modified>
</cp:coreProperties>
</file>

<file path=docProps/thumbnail.jpeg>
</file>