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embeddings/oleObject51.bin" ContentType="application/vnd.openxmlformats-officedocument.oleObject"/>
  <Override PartName="/ppt/embeddings/oleObject52.bin" ContentType="application/vnd.openxmlformats-officedocument.oleObject"/>
  <Override PartName="/ppt/embeddings/oleObject53.bin" ContentType="application/vnd.openxmlformats-officedocument.oleObject"/>
  <Override PartName="/ppt/embeddings/oleObject54.bin" ContentType="application/vnd.openxmlformats-officedocument.oleObject"/>
  <Override PartName="/ppt/embeddings/oleObject55.bin" ContentType="application/vnd.openxmlformats-officedocument.oleObject"/>
  <Override PartName="/ppt/embeddings/oleObject56.bin" ContentType="application/vnd.openxmlformats-officedocument.oleObject"/>
  <Override PartName="/ppt/embeddings/oleObject57.bin" ContentType="application/vnd.openxmlformats-officedocument.oleObject"/>
  <Override PartName="/ppt/embeddings/oleObject58.bin" ContentType="application/vnd.openxmlformats-officedocument.oleObject"/>
  <Override PartName="/ppt/embeddings/oleObject59.bin" ContentType="application/vnd.openxmlformats-officedocument.oleObject"/>
  <Override PartName="/ppt/embeddings/oleObject60.bin" ContentType="application/vnd.openxmlformats-officedocument.oleObject"/>
  <Override PartName="/ppt/embeddings/oleObject61.bin" ContentType="application/vnd.openxmlformats-officedocument.oleObject"/>
  <Override PartName="/ppt/embeddings/oleObject62.bin" ContentType="application/vnd.openxmlformats-officedocument.oleObject"/>
  <Override PartName="/ppt/embeddings/oleObject63.bin" ContentType="application/vnd.openxmlformats-officedocument.oleObject"/>
  <Override PartName="/ppt/embeddings/oleObject64.bin" ContentType="application/vnd.openxmlformats-officedocument.oleObject"/>
  <Override PartName="/ppt/embeddings/oleObject65.bin" ContentType="application/vnd.openxmlformats-officedocument.oleObject"/>
  <Override PartName="/ppt/embeddings/oleObject66.bin" ContentType="application/vnd.openxmlformats-officedocument.oleObject"/>
  <Override PartName="/ppt/embeddings/oleObject67.bin" ContentType="application/vnd.openxmlformats-officedocument.oleObject"/>
  <Override PartName="/ppt/embeddings/oleObject68.bin" ContentType="application/vnd.openxmlformats-officedocument.oleObject"/>
  <Override PartName="/ppt/embeddings/oleObject69.bin" ContentType="application/vnd.openxmlformats-officedocument.oleObject"/>
  <Override PartName="/ppt/embeddings/oleObject70.bin" ContentType="application/vnd.openxmlformats-officedocument.oleObject"/>
  <Override PartName="/ppt/embeddings/oleObject71.bin" ContentType="application/vnd.openxmlformats-officedocument.oleObject"/>
  <Override PartName="/ppt/embeddings/oleObject72.bin" ContentType="application/vnd.openxmlformats-officedocument.oleObject"/>
  <Override PartName="/ppt/embeddings/oleObject73.bin" ContentType="application/vnd.openxmlformats-officedocument.oleObject"/>
  <Override PartName="/ppt/embeddings/oleObject74.bin" ContentType="application/vnd.openxmlformats-officedocument.oleObject"/>
  <Override PartName="/ppt/embeddings/oleObject75.bin" ContentType="application/vnd.openxmlformats-officedocument.oleObject"/>
  <Override PartName="/ppt/embeddings/oleObject76.bin" ContentType="application/vnd.openxmlformats-officedocument.oleObject"/>
  <Override PartName="/ppt/embeddings/oleObject77.bin" ContentType="application/vnd.openxmlformats-officedocument.oleObject"/>
  <Override PartName="/ppt/embeddings/oleObject78.bin" ContentType="application/vnd.openxmlformats-officedocument.oleObject"/>
  <Override PartName="/ppt/embeddings/oleObject79.bin" ContentType="application/vnd.openxmlformats-officedocument.oleObject"/>
  <Override PartName="/ppt/embeddings/oleObject80.bin" ContentType="application/vnd.openxmlformats-officedocument.oleObject"/>
  <Override PartName="/ppt/embeddings/oleObject81.bin" ContentType="application/vnd.openxmlformats-officedocument.oleObject"/>
  <Override PartName="/ppt/embeddings/oleObject82.bin" ContentType="application/vnd.openxmlformats-officedocument.oleObject"/>
  <Override PartName="/ppt/embeddings/oleObject83.bin" ContentType="application/vnd.openxmlformats-officedocument.oleObject"/>
  <Override PartName="/ppt/embeddings/oleObject84.bin" ContentType="application/vnd.openxmlformats-officedocument.oleObject"/>
  <Override PartName="/ppt/embeddings/oleObject85.bin" ContentType="application/vnd.openxmlformats-officedocument.oleObject"/>
  <Override PartName="/ppt/embeddings/oleObject86.bin" ContentType="application/vnd.openxmlformats-officedocument.oleObject"/>
  <Override PartName="/ppt/embeddings/oleObject87.bin" ContentType="application/vnd.openxmlformats-officedocument.oleObject"/>
  <Override PartName="/ppt/embeddings/oleObject88.bin" ContentType="application/vnd.openxmlformats-officedocument.oleObject"/>
  <Override PartName="/ppt/embeddings/oleObject89.bin" ContentType="application/vnd.openxmlformats-officedocument.oleObject"/>
  <Override PartName="/ppt/embeddings/oleObject90.bin" ContentType="application/vnd.openxmlformats-officedocument.oleObject"/>
  <Override PartName="/ppt/embeddings/oleObject91.bin" ContentType="application/vnd.openxmlformats-officedocument.oleObject"/>
  <Override PartName="/ppt/embeddings/oleObject92.bin" ContentType="application/vnd.openxmlformats-officedocument.oleObject"/>
  <Override PartName="/ppt/embeddings/oleObject93.bin" ContentType="application/vnd.openxmlformats-officedocument.oleObject"/>
  <Override PartName="/ppt/embeddings/oleObject94.bin" ContentType="application/vnd.openxmlformats-officedocument.oleObject"/>
  <Override PartName="/ppt/embeddings/oleObject95.bin" ContentType="application/vnd.openxmlformats-officedocument.oleObject"/>
  <Override PartName="/ppt/embeddings/oleObject96.bin" ContentType="application/vnd.openxmlformats-officedocument.oleObject"/>
  <Override PartName="/ppt/embeddings/oleObject97.bin" ContentType="application/vnd.openxmlformats-officedocument.oleObject"/>
  <Override PartName="/ppt/embeddings/oleObject98.bin" ContentType="application/vnd.openxmlformats-officedocument.oleObject"/>
  <Override PartName="/ppt/embeddings/oleObject99.bin" ContentType="application/vnd.openxmlformats-officedocument.oleObject"/>
  <Override PartName="/ppt/embeddings/oleObject100.bin" ContentType="application/vnd.openxmlformats-officedocument.oleObject"/>
  <Override PartName="/ppt/embeddings/Microsoft_Equation1.bin" ContentType="application/vnd.openxmlformats-officedocument.oleObject"/>
  <Override PartName="/ppt/embeddings/Microsoft_Equation2.bin" ContentType="application/vnd.openxmlformats-officedocument.oleObject"/>
  <Override PartName="/ppt/embeddings/Microsoft_Equation3.bin" ContentType="application/vnd.openxmlformats-officedocument.oleObject"/>
  <Override PartName="/ppt/embeddings/Microsoft_Equation4.bin" ContentType="application/vnd.openxmlformats-officedocument.oleObject"/>
  <Override PartName="/ppt/embeddings/Microsoft_Equation5.bin" ContentType="application/vnd.openxmlformats-officedocument.oleObject"/>
  <Override PartName="/ppt/embeddings/Microsoft_Equation6.bin" ContentType="application/vnd.openxmlformats-officedocument.oleObject"/>
  <Override PartName="/ppt/embeddings/oleObject101.bin" ContentType="application/vnd.openxmlformats-officedocument.oleObject"/>
  <Override PartName="/ppt/embeddings/oleObject102.bin" ContentType="application/vnd.openxmlformats-officedocument.oleObject"/>
  <Override PartName="/ppt/embeddings/oleObject103.bin" ContentType="application/vnd.openxmlformats-officedocument.oleObject"/>
  <Override PartName="/ppt/embeddings/oleObject104.bin" ContentType="application/vnd.openxmlformats-officedocument.oleObject"/>
  <Override PartName="/ppt/embeddings/oleObject105.bin" ContentType="application/vnd.openxmlformats-officedocument.oleObject"/>
  <Override PartName="/ppt/embeddings/oleObject106.bin" ContentType="application/vnd.openxmlformats-officedocument.oleObject"/>
  <Override PartName="/ppt/embeddings/oleObject107.bin" ContentType="application/vnd.openxmlformats-officedocument.oleObject"/>
  <Override PartName="/ppt/embeddings/oleObject108.bin" ContentType="application/vnd.openxmlformats-officedocument.oleObject"/>
  <Override PartName="/ppt/embeddings/Microsoft_Equation7.bin" ContentType="application/vnd.openxmlformats-officedocument.oleObject"/>
  <Override PartName="/ppt/embeddings/oleObject109.bin" ContentType="application/vnd.openxmlformats-officedocument.oleObject"/>
  <Override PartName="/ppt/embeddings/Microsoft_Equation8.bin" ContentType="application/vnd.openxmlformats-officedocument.oleObject"/>
  <Override PartName="/ppt/embeddings/Microsoft_Equation9.bin" ContentType="application/vnd.openxmlformats-officedocument.oleObject"/>
  <Override PartName="/ppt/embeddings/oleObject110.bin" ContentType="application/vnd.openxmlformats-officedocument.oleObject"/>
  <Override PartName="/ppt/embeddings/Microsoft_Equation10.bin" ContentType="application/vnd.openxmlformats-officedocument.oleObject"/>
  <Override PartName="/ppt/embeddings/Microsoft_Equation11.bin" ContentType="application/vnd.openxmlformats-officedocument.oleObject"/>
  <Override PartName="/ppt/embeddings/Microsoft_Equation12.bin" ContentType="application/vnd.openxmlformats-officedocument.oleObject"/>
  <Override PartName="/ppt/embeddings/Microsoft_Equation13.bin" ContentType="application/vnd.openxmlformats-officedocument.oleObject"/>
  <Override PartName="/ppt/embeddings/Microsoft_Equation14.bin" ContentType="application/vnd.openxmlformats-officedocument.oleObject"/>
  <Override PartName="/ppt/embeddings/oleObject111.bin" ContentType="application/vnd.openxmlformats-officedocument.oleObject"/>
  <Override PartName="/ppt/embeddings/Microsoft_Equation15.bin" ContentType="application/vnd.openxmlformats-officedocument.oleObject"/>
  <Override PartName="/ppt/embeddings/Microsoft_Equation16.bin" ContentType="application/vnd.openxmlformats-officedocument.oleObject"/>
  <Override PartName="/ppt/embeddings/Microsoft_Equation17.bin" ContentType="application/vnd.openxmlformats-officedocument.oleObject"/>
  <Override PartName="/ppt/embeddings/oleObject112.bin" ContentType="application/vnd.openxmlformats-officedocument.oleObject"/>
  <Override PartName="/ppt/embeddings/oleObject113.bin" ContentType="application/vnd.openxmlformats-officedocument.oleObject"/>
  <Override PartName="/ppt/embeddings/oleObject114.bin" ContentType="application/vnd.openxmlformats-officedocument.oleObject"/>
  <Override PartName="/ppt/embeddings/oleObject115.bin" ContentType="application/vnd.openxmlformats-officedocument.oleObject"/>
  <Override PartName="/ppt/embeddings/oleObject116.bin" ContentType="application/vnd.openxmlformats-officedocument.oleObject"/>
  <Override PartName="/ppt/embeddings/Microsoft_Equation18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668" r:id="rId2"/>
    <p:sldId id="664" r:id="rId3"/>
    <p:sldId id="669" r:id="rId4"/>
    <p:sldId id="670" r:id="rId5"/>
    <p:sldId id="671" r:id="rId6"/>
    <p:sldId id="677" r:id="rId7"/>
    <p:sldId id="678" r:id="rId8"/>
    <p:sldId id="676" r:id="rId9"/>
    <p:sldId id="679" r:id="rId10"/>
    <p:sldId id="680" r:id="rId11"/>
    <p:sldId id="681" r:id="rId12"/>
    <p:sldId id="682" r:id="rId13"/>
    <p:sldId id="683" r:id="rId14"/>
    <p:sldId id="684" r:id="rId15"/>
    <p:sldId id="685" r:id="rId16"/>
    <p:sldId id="686" r:id="rId17"/>
    <p:sldId id="687" r:id="rId18"/>
    <p:sldId id="688" r:id="rId19"/>
    <p:sldId id="689" r:id="rId20"/>
    <p:sldId id="690" r:id="rId21"/>
    <p:sldId id="691" r:id="rId22"/>
    <p:sldId id="692" r:id="rId23"/>
    <p:sldId id="693" r:id="rId24"/>
    <p:sldId id="694" r:id="rId25"/>
    <p:sldId id="695" r:id="rId26"/>
    <p:sldId id="696" r:id="rId27"/>
    <p:sldId id="697" r:id="rId28"/>
    <p:sldId id="698" r:id="rId29"/>
    <p:sldId id="699" r:id="rId30"/>
    <p:sldId id="700" r:id="rId31"/>
    <p:sldId id="701" r:id="rId32"/>
    <p:sldId id="702" r:id="rId33"/>
    <p:sldId id="703" r:id="rId34"/>
    <p:sldId id="704" r:id="rId35"/>
    <p:sldId id="709" r:id="rId36"/>
    <p:sldId id="710" r:id="rId37"/>
    <p:sldId id="711" r:id="rId38"/>
    <p:sldId id="712" r:id="rId39"/>
    <p:sldId id="713" r:id="rId40"/>
    <p:sldId id="714" r:id="rId41"/>
    <p:sldId id="715" r:id="rId42"/>
    <p:sldId id="716" r:id="rId43"/>
    <p:sldId id="718" r:id="rId44"/>
    <p:sldId id="719" r:id="rId45"/>
    <p:sldId id="720" r:id="rId46"/>
    <p:sldId id="721" r:id="rId47"/>
    <p:sldId id="722" r:id="rId48"/>
    <p:sldId id="723" r:id="rId49"/>
    <p:sldId id="724" r:id="rId50"/>
    <p:sldId id="725" r:id="rId51"/>
    <p:sldId id="726" r:id="rId52"/>
    <p:sldId id="727" r:id="rId53"/>
    <p:sldId id="728" r:id="rId54"/>
    <p:sldId id="729" r:id="rId55"/>
    <p:sldId id="730" r:id="rId56"/>
    <p:sldId id="731" r:id="rId57"/>
    <p:sldId id="732" r:id="rId58"/>
    <p:sldId id="733" r:id="rId59"/>
    <p:sldId id="734" r:id="rId60"/>
    <p:sldId id="735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0D16B"/>
    <a:srgbClr val="F2C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40" autoAdjust="0"/>
    <p:restoredTop sz="99815" autoAdjust="0"/>
  </p:normalViewPr>
  <p:slideViewPr>
    <p:cSldViewPr snapToGrid="0" snapToObjects="1">
      <p:cViewPr>
        <p:scale>
          <a:sx n="81" d="100"/>
          <a:sy n="81" d="100"/>
        </p:scale>
        <p:origin x="-91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interSettings" Target="printerSettings/printerSettings1.bin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Relationship Id="rId2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Relationship Id="rId2" Type="http://schemas.openxmlformats.org/officeDocument/2006/relationships/image" Target="../media/image4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Relationship Id="rId1" Type="http://schemas.openxmlformats.org/officeDocument/2006/relationships/image" Target="../media/image54.emf"/><Relationship Id="rId2" Type="http://schemas.openxmlformats.org/officeDocument/2006/relationships/image" Target="../media/image5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Relationship Id="rId2" Type="http://schemas.openxmlformats.org/officeDocument/2006/relationships/image" Target="../media/image73.emf"/><Relationship Id="rId3" Type="http://schemas.openxmlformats.org/officeDocument/2006/relationships/image" Target="../media/image7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4" Type="http://schemas.openxmlformats.org/officeDocument/2006/relationships/image" Target="../media/image80.emf"/><Relationship Id="rId5" Type="http://schemas.openxmlformats.org/officeDocument/2006/relationships/image" Target="../media/image81.emf"/><Relationship Id="rId6" Type="http://schemas.openxmlformats.org/officeDocument/2006/relationships/image" Target="../media/image82.emf"/><Relationship Id="rId7" Type="http://schemas.openxmlformats.org/officeDocument/2006/relationships/image" Target="../media/image83.emf"/><Relationship Id="rId8" Type="http://schemas.openxmlformats.org/officeDocument/2006/relationships/image" Target="../media/image84.emf"/><Relationship Id="rId9" Type="http://schemas.openxmlformats.org/officeDocument/2006/relationships/image" Target="../media/image85.emf"/><Relationship Id="rId1" Type="http://schemas.openxmlformats.org/officeDocument/2006/relationships/image" Target="../media/image77.emf"/><Relationship Id="rId2" Type="http://schemas.openxmlformats.org/officeDocument/2006/relationships/image" Target="../media/image78.emf"/></Relationships>
</file>

<file path=ppt/drawings/_rels/vmlDrawing19.vml.rels><?xml version="1.0" encoding="UTF-8" standalone="yes"?>
<Relationships xmlns="http://schemas.openxmlformats.org/package/2006/relationships"><Relationship Id="rId11" Type="http://schemas.openxmlformats.org/officeDocument/2006/relationships/image" Target="../media/image96.emf"/><Relationship Id="rId12" Type="http://schemas.openxmlformats.org/officeDocument/2006/relationships/image" Target="../media/image97.emf"/><Relationship Id="rId1" Type="http://schemas.openxmlformats.org/officeDocument/2006/relationships/image" Target="../media/image86.emf"/><Relationship Id="rId2" Type="http://schemas.openxmlformats.org/officeDocument/2006/relationships/image" Target="../media/image87.emf"/><Relationship Id="rId3" Type="http://schemas.openxmlformats.org/officeDocument/2006/relationships/image" Target="../media/image88.emf"/><Relationship Id="rId4" Type="http://schemas.openxmlformats.org/officeDocument/2006/relationships/image" Target="../media/image89.emf"/><Relationship Id="rId5" Type="http://schemas.openxmlformats.org/officeDocument/2006/relationships/image" Target="../media/image90.emf"/><Relationship Id="rId6" Type="http://schemas.openxmlformats.org/officeDocument/2006/relationships/image" Target="../media/image91.emf"/><Relationship Id="rId7" Type="http://schemas.openxmlformats.org/officeDocument/2006/relationships/image" Target="../media/image92.emf"/><Relationship Id="rId8" Type="http://schemas.openxmlformats.org/officeDocument/2006/relationships/image" Target="../media/image93.emf"/><Relationship Id="rId9" Type="http://schemas.openxmlformats.org/officeDocument/2006/relationships/image" Target="../media/image94.emf"/><Relationship Id="rId10" Type="http://schemas.openxmlformats.org/officeDocument/2006/relationships/image" Target="../media/image9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Relationship Id="rId2" Type="http://schemas.openxmlformats.org/officeDocument/2006/relationships/image" Target="../media/image10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Relationship Id="rId2" Type="http://schemas.openxmlformats.org/officeDocument/2006/relationships/image" Target="../media/image111.emf"/><Relationship Id="rId3" Type="http://schemas.openxmlformats.org/officeDocument/2006/relationships/image" Target="../media/image11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Relationship Id="rId2" Type="http://schemas.openxmlformats.org/officeDocument/2006/relationships/image" Target="../media/image11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Relationship Id="rId2" Type="http://schemas.openxmlformats.org/officeDocument/2006/relationships/image" Target="../media/image114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4" Type="http://schemas.openxmlformats.org/officeDocument/2006/relationships/image" Target="../media/image116.emf"/><Relationship Id="rId5" Type="http://schemas.openxmlformats.org/officeDocument/2006/relationships/image" Target="../media/image117.emf"/><Relationship Id="rId6" Type="http://schemas.openxmlformats.org/officeDocument/2006/relationships/image" Target="../media/image118.emf"/><Relationship Id="rId1" Type="http://schemas.openxmlformats.org/officeDocument/2006/relationships/image" Target="../media/image113.emf"/><Relationship Id="rId2" Type="http://schemas.openxmlformats.org/officeDocument/2006/relationships/image" Target="../media/image114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4" Type="http://schemas.openxmlformats.org/officeDocument/2006/relationships/image" Target="../media/image120.emf"/><Relationship Id="rId5" Type="http://schemas.openxmlformats.org/officeDocument/2006/relationships/image" Target="../media/image121.emf"/><Relationship Id="rId6" Type="http://schemas.openxmlformats.org/officeDocument/2006/relationships/image" Target="../media/image122.emf"/><Relationship Id="rId7" Type="http://schemas.openxmlformats.org/officeDocument/2006/relationships/image" Target="../media/image123.emf"/><Relationship Id="rId1" Type="http://schemas.openxmlformats.org/officeDocument/2006/relationships/image" Target="../media/image113.emf"/><Relationship Id="rId2" Type="http://schemas.openxmlformats.org/officeDocument/2006/relationships/image" Target="../media/image114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4" Type="http://schemas.openxmlformats.org/officeDocument/2006/relationships/image" Target="../media/image128.emf"/><Relationship Id="rId1" Type="http://schemas.openxmlformats.org/officeDocument/2006/relationships/image" Target="../media/image125.emf"/><Relationship Id="rId2" Type="http://schemas.openxmlformats.org/officeDocument/2006/relationships/image" Target="../media/image126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4" Type="http://schemas.openxmlformats.org/officeDocument/2006/relationships/image" Target="../media/image132.emf"/><Relationship Id="rId1" Type="http://schemas.openxmlformats.org/officeDocument/2006/relationships/image" Target="../media/image129.emf"/><Relationship Id="rId2" Type="http://schemas.openxmlformats.org/officeDocument/2006/relationships/image" Target="../media/image1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Relationship Id="rId2" Type="http://schemas.openxmlformats.org/officeDocument/2006/relationships/image" Target="../media/image1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emf"/><Relationship Id="rId4" Type="http://schemas.openxmlformats.org/officeDocument/2006/relationships/image" Target="../media/image152.emf"/><Relationship Id="rId5" Type="http://schemas.openxmlformats.org/officeDocument/2006/relationships/image" Target="../media/image153.emf"/><Relationship Id="rId6" Type="http://schemas.openxmlformats.org/officeDocument/2006/relationships/image" Target="../media/image154.emf"/><Relationship Id="rId7" Type="http://schemas.openxmlformats.org/officeDocument/2006/relationships/image" Target="../media/image155.emf"/><Relationship Id="rId1" Type="http://schemas.openxmlformats.org/officeDocument/2006/relationships/image" Target="../media/image149.emf"/><Relationship Id="rId2" Type="http://schemas.openxmlformats.org/officeDocument/2006/relationships/image" Target="../media/image150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emf"/><Relationship Id="rId4" Type="http://schemas.openxmlformats.org/officeDocument/2006/relationships/image" Target="../media/image159.emf"/><Relationship Id="rId5" Type="http://schemas.openxmlformats.org/officeDocument/2006/relationships/image" Target="../media/image160.emf"/><Relationship Id="rId6" Type="http://schemas.openxmlformats.org/officeDocument/2006/relationships/image" Target="../media/image161.emf"/><Relationship Id="rId7" Type="http://schemas.openxmlformats.org/officeDocument/2006/relationships/image" Target="../media/image162.emf"/><Relationship Id="rId8" Type="http://schemas.openxmlformats.org/officeDocument/2006/relationships/image" Target="../media/image163.emf"/><Relationship Id="rId9" Type="http://schemas.openxmlformats.org/officeDocument/2006/relationships/image" Target="../media/image164.emf"/><Relationship Id="rId10" Type="http://schemas.openxmlformats.org/officeDocument/2006/relationships/image" Target="../media/image165.emf"/><Relationship Id="rId11" Type="http://schemas.openxmlformats.org/officeDocument/2006/relationships/image" Target="../media/image166.emf"/><Relationship Id="rId1" Type="http://schemas.openxmlformats.org/officeDocument/2006/relationships/image" Target="../media/image156.emf"/><Relationship Id="rId2" Type="http://schemas.openxmlformats.org/officeDocument/2006/relationships/image" Target="../media/image157.e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emf"/><Relationship Id="rId4" Type="http://schemas.openxmlformats.org/officeDocument/2006/relationships/image" Target="../media/image170.emf"/><Relationship Id="rId5" Type="http://schemas.openxmlformats.org/officeDocument/2006/relationships/image" Target="../media/image171.emf"/><Relationship Id="rId6" Type="http://schemas.openxmlformats.org/officeDocument/2006/relationships/image" Target="../media/image172.emf"/><Relationship Id="rId7" Type="http://schemas.openxmlformats.org/officeDocument/2006/relationships/image" Target="../media/image173.emf"/><Relationship Id="rId8" Type="http://schemas.openxmlformats.org/officeDocument/2006/relationships/image" Target="../media/image174.emf"/><Relationship Id="rId1" Type="http://schemas.openxmlformats.org/officeDocument/2006/relationships/image" Target="../media/image167.emf"/><Relationship Id="rId2" Type="http://schemas.openxmlformats.org/officeDocument/2006/relationships/image" Target="../media/image168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emf"/><Relationship Id="rId4" Type="http://schemas.openxmlformats.org/officeDocument/2006/relationships/image" Target="../media/image178.emf"/><Relationship Id="rId5" Type="http://schemas.openxmlformats.org/officeDocument/2006/relationships/image" Target="../media/image179.emf"/><Relationship Id="rId6" Type="http://schemas.openxmlformats.org/officeDocument/2006/relationships/image" Target="../media/image180.emf"/><Relationship Id="rId1" Type="http://schemas.openxmlformats.org/officeDocument/2006/relationships/image" Target="../media/image175.emf"/><Relationship Id="rId2" Type="http://schemas.openxmlformats.org/officeDocument/2006/relationships/image" Target="../media/image17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24.emf"/><Relationship Id="rId1" Type="http://schemas.openxmlformats.org/officeDocument/2006/relationships/image" Target="../media/image20.emf"/><Relationship Id="rId2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Relationship Id="rId2" Type="http://schemas.openxmlformats.org/officeDocument/2006/relationships/image" Target="../media/image26.emf"/><Relationship Id="rId3" Type="http://schemas.openxmlformats.org/officeDocument/2006/relationships/image" Target="../media/image2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Relationship Id="rId2" Type="http://schemas.openxmlformats.org/officeDocument/2006/relationships/image" Target="../media/image3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7" Type="http://schemas.openxmlformats.org/officeDocument/2006/relationships/image" Target="../media/image36.emf"/><Relationship Id="rId1" Type="http://schemas.openxmlformats.org/officeDocument/2006/relationships/image" Target="../media/image30.emf"/><Relationship Id="rId2" Type="http://schemas.openxmlformats.org/officeDocument/2006/relationships/image" Target="../media/image3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emf"/><Relationship Id="rId1" Type="http://schemas.openxmlformats.org/officeDocument/2006/relationships/image" Target="../media/image30.emf"/><Relationship Id="rId2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9F969-952D-4C4E-BFFD-F4F7E465A63B}" type="datetimeFigureOut">
              <a:rPr lang="en-US" smtClean="0"/>
              <a:t>3/8/17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81989-3208-FB45-8396-6963517F3A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8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54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22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48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61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31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14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682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5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67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27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75A00-A02C-CD4A-8C6E-382AE4A316B5}" type="datetimeFigureOut">
              <a:rPr lang="en-US" smtClean="0"/>
              <a:t>3/8/17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B671F-30F5-0E4E-ABEE-553A617A80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0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1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10.bin"/><Relationship Id="rId12" Type="http://schemas.openxmlformats.org/officeDocument/2006/relationships/image" Target="../media/image24.emf"/><Relationship Id="rId13" Type="http://schemas.openxmlformats.org/officeDocument/2006/relationships/image" Target="../media/image25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6.bin"/><Relationship Id="rId4" Type="http://schemas.openxmlformats.org/officeDocument/2006/relationships/image" Target="../media/image20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21.e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22.emf"/><Relationship Id="rId9" Type="http://schemas.openxmlformats.org/officeDocument/2006/relationships/oleObject" Target="../embeddings/oleObject9.bin"/><Relationship Id="rId10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20.emf"/><Relationship Id="rId5" Type="http://schemas.openxmlformats.org/officeDocument/2006/relationships/oleObject" Target="../embeddings/oleObject12.bin"/><Relationship Id="rId6" Type="http://schemas.openxmlformats.org/officeDocument/2006/relationships/image" Target="../media/image26.emf"/><Relationship Id="rId7" Type="http://schemas.openxmlformats.org/officeDocument/2006/relationships/oleObject" Target="../embeddings/oleObject13.bin"/><Relationship Id="rId8" Type="http://schemas.openxmlformats.org/officeDocument/2006/relationships/image" Target="../media/image27.emf"/><Relationship Id="rId9" Type="http://schemas.openxmlformats.org/officeDocument/2006/relationships/image" Target="../media/image28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4" Type="http://schemas.openxmlformats.org/officeDocument/2006/relationships/image" Target="../media/image29.emf"/><Relationship Id="rId5" Type="http://schemas.openxmlformats.org/officeDocument/2006/relationships/oleObject" Target="../embeddings/oleObject15.bin"/><Relationship Id="rId6" Type="http://schemas.openxmlformats.org/officeDocument/2006/relationships/image" Target="../media/image30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0.bin"/><Relationship Id="rId12" Type="http://schemas.openxmlformats.org/officeDocument/2006/relationships/oleObject" Target="../embeddings/oleObject21.bin"/><Relationship Id="rId13" Type="http://schemas.openxmlformats.org/officeDocument/2006/relationships/image" Target="../media/image34.emf"/><Relationship Id="rId14" Type="http://schemas.openxmlformats.org/officeDocument/2006/relationships/oleObject" Target="../embeddings/oleObject22.bin"/><Relationship Id="rId15" Type="http://schemas.openxmlformats.org/officeDocument/2006/relationships/image" Target="../media/image35.emf"/><Relationship Id="rId16" Type="http://schemas.openxmlformats.org/officeDocument/2006/relationships/oleObject" Target="../embeddings/oleObject23.bin"/><Relationship Id="rId17" Type="http://schemas.openxmlformats.org/officeDocument/2006/relationships/image" Target="../media/image36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6.bin"/><Relationship Id="rId4" Type="http://schemas.openxmlformats.org/officeDocument/2006/relationships/image" Target="../media/image30.emf"/><Relationship Id="rId5" Type="http://schemas.openxmlformats.org/officeDocument/2006/relationships/oleObject" Target="../embeddings/oleObject17.bin"/><Relationship Id="rId6" Type="http://schemas.openxmlformats.org/officeDocument/2006/relationships/image" Target="../media/image31.emf"/><Relationship Id="rId7" Type="http://schemas.openxmlformats.org/officeDocument/2006/relationships/oleObject" Target="../embeddings/oleObject18.bin"/><Relationship Id="rId8" Type="http://schemas.openxmlformats.org/officeDocument/2006/relationships/image" Target="../media/image32.emf"/><Relationship Id="rId9" Type="http://schemas.openxmlformats.org/officeDocument/2006/relationships/oleObject" Target="../embeddings/oleObject19.bin"/><Relationship Id="rId10" Type="http://schemas.openxmlformats.org/officeDocument/2006/relationships/image" Target="../media/image3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4" Type="http://schemas.openxmlformats.org/officeDocument/2006/relationships/image" Target="../media/image30.emf"/><Relationship Id="rId5" Type="http://schemas.openxmlformats.org/officeDocument/2006/relationships/oleObject" Target="../embeddings/oleObject25.bin"/><Relationship Id="rId6" Type="http://schemas.openxmlformats.org/officeDocument/2006/relationships/image" Target="../media/image37.emf"/><Relationship Id="rId7" Type="http://schemas.openxmlformats.org/officeDocument/2006/relationships/oleObject" Target="../embeddings/oleObject26.bin"/><Relationship Id="rId8" Type="http://schemas.openxmlformats.org/officeDocument/2006/relationships/image" Target="../media/image38.emf"/><Relationship Id="rId9" Type="http://schemas.openxmlformats.org/officeDocument/2006/relationships/oleObject" Target="../embeddings/oleObject27.bin"/><Relationship Id="rId10" Type="http://schemas.openxmlformats.org/officeDocument/2006/relationships/image" Target="../media/image39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4" Type="http://schemas.openxmlformats.org/officeDocument/2006/relationships/image" Target="../media/image44.emf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4" Type="http://schemas.openxmlformats.org/officeDocument/2006/relationships/image" Target="../media/image47.emf"/><Relationship Id="rId5" Type="http://schemas.openxmlformats.org/officeDocument/2006/relationships/oleObject" Target="../embeddings/oleObject30.bin"/><Relationship Id="rId6" Type="http://schemas.openxmlformats.org/officeDocument/2006/relationships/image" Target="../media/image48.emf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4" Type="http://schemas.openxmlformats.org/officeDocument/2006/relationships/image" Target="../media/image51.emf"/><Relationship Id="rId5" Type="http://schemas.openxmlformats.org/officeDocument/2006/relationships/image" Target="../media/image52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4" Type="http://schemas.openxmlformats.org/officeDocument/2006/relationships/image" Target="../media/image53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37.bin"/><Relationship Id="rId12" Type="http://schemas.openxmlformats.org/officeDocument/2006/relationships/image" Target="../media/image58.emf"/><Relationship Id="rId13" Type="http://schemas.openxmlformats.org/officeDocument/2006/relationships/image" Target="../media/image59.png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33.bin"/><Relationship Id="rId4" Type="http://schemas.openxmlformats.org/officeDocument/2006/relationships/image" Target="../media/image54.emf"/><Relationship Id="rId5" Type="http://schemas.openxmlformats.org/officeDocument/2006/relationships/oleObject" Target="../embeddings/oleObject34.bin"/><Relationship Id="rId6" Type="http://schemas.openxmlformats.org/officeDocument/2006/relationships/image" Target="../media/image55.emf"/><Relationship Id="rId7" Type="http://schemas.openxmlformats.org/officeDocument/2006/relationships/oleObject" Target="../embeddings/oleObject35.bin"/><Relationship Id="rId8" Type="http://schemas.openxmlformats.org/officeDocument/2006/relationships/image" Target="../media/image56.emf"/><Relationship Id="rId9" Type="http://schemas.openxmlformats.org/officeDocument/2006/relationships/oleObject" Target="../embeddings/oleObject36.bin"/><Relationship Id="rId10" Type="http://schemas.openxmlformats.org/officeDocument/2006/relationships/image" Target="../media/image5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4" Type="http://schemas.openxmlformats.org/officeDocument/2006/relationships/image" Target="../media/image72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4" Type="http://schemas.openxmlformats.org/officeDocument/2006/relationships/image" Target="../media/image72.emf"/><Relationship Id="rId5" Type="http://schemas.openxmlformats.org/officeDocument/2006/relationships/oleObject" Target="../embeddings/oleObject40.bin"/><Relationship Id="rId6" Type="http://schemas.openxmlformats.org/officeDocument/2006/relationships/image" Target="../media/image73.emf"/><Relationship Id="rId7" Type="http://schemas.openxmlformats.org/officeDocument/2006/relationships/oleObject" Target="../embeddings/oleObject41.bin"/><Relationship Id="rId8" Type="http://schemas.openxmlformats.org/officeDocument/2006/relationships/image" Target="../media/image74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4" Type="http://schemas.openxmlformats.org/officeDocument/2006/relationships/image" Target="../media/image76.e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20" Type="http://schemas.openxmlformats.org/officeDocument/2006/relationships/image" Target="../media/image85.emf"/><Relationship Id="rId10" Type="http://schemas.openxmlformats.org/officeDocument/2006/relationships/image" Target="../media/image80.emf"/><Relationship Id="rId11" Type="http://schemas.openxmlformats.org/officeDocument/2006/relationships/oleObject" Target="../embeddings/oleObject47.bin"/><Relationship Id="rId12" Type="http://schemas.openxmlformats.org/officeDocument/2006/relationships/image" Target="../media/image81.emf"/><Relationship Id="rId13" Type="http://schemas.openxmlformats.org/officeDocument/2006/relationships/oleObject" Target="../embeddings/oleObject48.bin"/><Relationship Id="rId14" Type="http://schemas.openxmlformats.org/officeDocument/2006/relationships/image" Target="../media/image82.emf"/><Relationship Id="rId15" Type="http://schemas.openxmlformats.org/officeDocument/2006/relationships/oleObject" Target="../embeddings/oleObject49.bin"/><Relationship Id="rId16" Type="http://schemas.openxmlformats.org/officeDocument/2006/relationships/image" Target="../media/image83.emf"/><Relationship Id="rId17" Type="http://schemas.openxmlformats.org/officeDocument/2006/relationships/oleObject" Target="../embeddings/oleObject50.bin"/><Relationship Id="rId18" Type="http://schemas.openxmlformats.org/officeDocument/2006/relationships/image" Target="../media/image84.emf"/><Relationship Id="rId19" Type="http://schemas.openxmlformats.org/officeDocument/2006/relationships/oleObject" Target="../embeddings/oleObject51.bin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43.bin"/><Relationship Id="rId4" Type="http://schemas.openxmlformats.org/officeDocument/2006/relationships/image" Target="../media/image77.emf"/><Relationship Id="rId5" Type="http://schemas.openxmlformats.org/officeDocument/2006/relationships/oleObject" Target="../embeddings/oleObject44.bin"/><Relationship Id="rId6" Type="http://schemas.openxmlformats.org/officeDocument/2006/relationships/image" Target="../media/image78.emf"/><Relationship Id="rId7" Type="http://schemas.openxmlformats.org/officeDocument/2006/relationships/oleObject" Target="../embeddings/oleObject45.bin"/><Relationship Id="rId8" Type="http://schemas.openxmlformats.org/officeDocument/2006/relationships/image" Target="../media/image79.emf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20" Type="http://schemas.openxmlformats.org/officeDocument/2006/relationships/image" Target="../media/image94.emf"/><Relationship Id="rId21" Type="http://schemas.openxmlformats.org/officeDocument/2006/relationships/oleObject" Target="../embeddings/oleObject61.bin"/><Relationship Id="rId22" Type="http://schemas.openxmlformats.org/officeDocument/2006/relationships/image" Target="../media/image95.emf"/><Relationship Id="rId23" Type="http://schemas.openxmlformats.org/officeDocument/2006/relationships/oleObject" Target="../embeddings/oleObject62.bin"/><Relationship Id="rId24" Type="http://schemas.openxmlformats.org/officeDocument/2006/relationships/image" Target="../media/image96.emf"/><Relationship Id="rId25" Type="http://schemas.openxmlformats.org/officeDocument/2006/relationships/oleObject" Target="../embeddings/oleObject63.bin"/><Relationship Id="rId26" Type="http://schemas.openxmlformats.org/officeDocument/2006/relationships/image" Target="../media/image97.emf"/><Relationship Id="rId10" Type="http://schemas.openxmlformats.org/officeDocument/2006/relationships/image" Target="../media/image89.emf"/><Relationship Id="rId11" Type="http://schemas.openxmlformats.org/officeDocument/2006/relationships/oleObject" Target="../embeddings/oleObject56.bin"/><Relationship Id="rId12" Type="http://schemas.openxmlformats.org/officeDocument/2006/relationships/image" Target="../media/image90.emf"/><Relationship Id="rId13" Type="http://schemas.openxmlformats.org/officeDocument/2006/relationships/oleObject" Target="../embeddings/oleObject57.bin"/><Relationship Id="rId14" Type="http://schemas.openxmlformats.org/officeDocument/2006/relationships/image" Target="../media/image91.emf"/><Relationship Id="rId15" Type="http://schemas.openxmlformats.org/officeDocument/2006/relationships/oleObject" Target="../embeddings/oleObject58.bin"/><Relationship Id="rId16" Type="http://schemas.openxmlformats.org/officeDocument/2006/relationships/image" Target="../media/image92.emf"/><Relationship Id="rId17" Type="http://schemas.openxmlformats.org/officeDocument/2006/relationships/oleObject" Target="../embeddings/oleObject59.bin"/><Relationship Id="rId18" Type="http://schemas.openxmlformats.org/officeDocument/2006/relationships/image" Target="../media/image93.emf"/><Relationship Id="rId19" Type="http://schemas.openxmlformats.org/officeDocument/2006/relationships/oleObject" Target="../embeddings/oleObject60.bin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52.bin"/><Relationship Id="rId4" Type="http://schemas.openxmlformats.org/officeDocument/2006/relationships/image" Target="../media/image86.emf"/><Relationship Id="rId5" Type="http://schemas.openxmlformats.org/officeDocument/2006/relationships/oleObject" Target="../embeddings/oleObject53.bin"/><Relationship Id="rId6" Type="http://schemas.openxmlformats.org/officeDocument/2006/relationships/image" Target="../media/image87.emf"/><Relationship Id="rId7" Type="http://schemas.openxmlformats.org/officeDocument/2006/relationships/oleObject" Target="../embeddings/oleObject54.bin"/><Relationship Id="rId8" Type="http://schemas.openxmlformats.org/officeDocument/2006/relationships/image" Target="../media/image8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4" Type="http://schemas.openxmlformats.org/officeDocument/2006/relationships/image" Target="../media/image99.emf"/><Relationship Id="rId5" Type="http://schemas.openxmlformats.org/officeDocument/2006/relationships/image" Target="../media/image100.png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4" Type="http://schemas.openxmlformats.org/officeDocument/2006/relationships/image" Target="../media/image101.emf"/><Relationship Id="rId5" Type="http://schemas.openxmlformats.org/officeDocument/2006/relationships/oleObject" Target="../embeddings/oleObject66.bin"/><Relationship Id="rId6" Type="http://schemas.openxmlformats.org/officeDocument/2006/relationships/image" Target="../media/image102.emf"/><Relationship Id="rId7" Type="http://schemas.openxmlformats.org/officeDocument/2006/relationships/image" Target="../media/image103.png"/><Relationship Id="rId1" Type="http://schemas.openxmlformats.org/officeDocument/2006/relationships/vmlDrawing" Target="../drawings/vmlDrawing21.vml"/><Relationship Id="rId2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4" Type="http://schemas.openxmlformats.org/officeDocument/2006/relationships/image" Target="../media/image110.emf"/><Relationship Id="rId5" Type="http://schemas.openxmlformats.org/officeDocument/2006/relationships/oleObject" Target="../embeddings/oleObject68.bin"/><Relationship Id="rId6" Type="http://schemas.openxmlformats.org/officeDocument/2006/relationships/image" Target="../media/image111.emf"/><Relationship Id="rId7" Type="http://schemas.openxmlformats.org/officeDocument/2006/relationships/oleObject" Target="../embeddings/oleObject69.bin"/><Relationship Id="rId8" Type="http://schemas.openxmlformats.org/officeDocument/2006/relationships/image" Target="../media/image112.emf"/><Relationship Id="rId1" Type="http://schemas.openxmlformats.org/officeDocument/2006/relationships/vmlDrawing" Target="../drawings/vmlDrawing22.vml"/><Relationship Id="rId2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4" Type="http://schemas.openxmlformats.org/officeDocument/2006/relationships/image" Target="../media/image113.emf"/><Relationship Id="rId5" Type="http://schemas.openxmlformats.org/officeDocument/2006/relationships/oleObject" Target="../embeddings/oleObject71.bin"/><Relationship Id="rId6" Type="http://schemas.openxmlformats.org/officeDocument/2006/relationships/oleObject" Target="../embeddings/oleObject72.bin"/><Relationship Id="rId7" Type="http://schemas.openxmlformats.org/officeDocument/2006/relationships/image" Target="../media/image114.emf"/><Relationship Id="rId8" Type="http://schemas.openxmlformats.org/officeDocument/2006/relationships/oleObject" Target="../embeddings/oleObject73.bin"/><Relationship Id="rId1" Type="http://schemas.openxmlformats.org/officeDocument/2006/relationships/vmlDrawing" Target="../drawings/vmlDrawing23.vml"/><Relationship Id="rId2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4" Type="http://schemas.openxmlformats.org/officeDocument/2006/relationships/image" Target="../media/image113.emf"/><Relationship Id="rId5" Type="http://schemas.openxmlformats.org/officeDocument/2006/relationships/oleObject" Target="../embeddings/oleObject75.bin"/><Relationship Id="rId6" Type="http://schemas.openxmlformats.org/officeDocument/2006/relationships/image" Target="../media/image114.emf"/><Relationship Id="rId1" Type="http://schemas.openxmlformats.org/officeDocument/2006/relationships/vmlDrawing" Target="../drawings/vmlDrawing24.vml"/><Relationship Id="rId2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80.bin"/><Relationship Id="rId12" Type="http://schemas.openxmlformats.org/officeDocument/2006/relationships/image" Target="../media/image117.emf"/><Relationship Id="rId13" Type="http://schemas.openxmlformats.org/officeDocument/2006/relationships/oleObject" Target="../embeddings/oleObject81.bin"/><Relationship Id="rId14" Type="http://schemas.openxmlformats.org/officeDocument/2006/relationships/image" Target="../media/image118.emf"/><Relationship Id="rId1" Type="http://schemas.openxmlformats.org/officeDocument/2006/relationships/vmlDrawing" Target="../drawings/vmlDrawing25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76.bin"/><Relationship Id="rId4" Type="http://schemas.openxmlformats.org/officeDocument/2006/relationships/image" Target="../media/image113.emf"/><Relationship Id="rId5" Type="http://schemas.openxmlformats.org/officeDocument/2006/relationships/oleObject" Target="../embeddings/oleObject77.bin"/><Relationship Id="rId6" Type="http://schemas.openxmlformats.org/officeDocument/2006/relationships/image" Target="../media/image114.emf"/><Relationship Id="rId7" Type="http://schemas.openxmlformats.org/officeDocument/2006/relationships/oleObject" Target="../embeddings/oleObject78.bin"/><Relationship Id="rId8" Type="http://schemas.openxmlformats.org/officeDocument/2006/relationships/image" Target="../media/image115.emf"/><Relationship Id="rId9" Type="http://schemas.openxmlformats.org/officeDocument/2006/relationships/oleObject" Target="../embeddings/oleObject79.bin"/><Relationship Id="rId10" Type="http://schemas.openxmlformats.org/officeDocument/2006/relationships/image" Target="../media/image116.emf"/></Relationships>
</file>

<file path=ppt/slides/_rels/slide49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86.bin"/><Relationship Id="rId12" Type="http://schemas.openxmlformats.org/officeDocument/2006/relationships/image" Target="../media/image121.emf"/><Relationship Id="rId13" Type="http://schemas.openxmlformats.org/officeDocument/2006/relationships/oleObject" Target="../embeddings/oleObject87.bin"/><Relationship Id="rId14" Type="http://schemas.openxmlformats.org/officeDocument/2006/relationships/image" Target="../media/image122.emf"/><Relationship Id="rId15" Type="http://schemas.openxmlformats.org/officeDocument/2006/relationships/image" Target="../media/image124.png"/><Relationship Id="rId16" Type="http://schemas.openxmlformats.org/officeDocument/2006/relationships/oleObject" Target="../embeddings/oleObject88.bin"/><Relationship Id="rId17" Type="http://schemas.openxmlformats.org/officeDocument/2006/relationships/image" Target="../media/image123.emf"/><Relationship Id="rId1" Type="http://schemas.openxmlformats.org/officeDocument/2006/relationships/vmlDrawing" Target="../drawings/vmlDrawing26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82.bin"/><Relationship Id="rId4" Type="http://schemas.openxmlformats.org/officeDocument/2006/relationships/image" Target="../media/image113.emf"/><Relationship Id="rId5" Type="http://schemas.openxmlformats.org/officeDocument/2006/relationships/oleObject" Target="../embeddings/oleObject83.bin"/><Relationship Id="rId6" Type="http://schemas.openxmlformats.org/officeDocument/2006/relationships/image" Target="../media/image114.emf"/><Relationship Id="rId7" Type="http://schemas.openxmlformats.org/officeDocument/2006/relationships/oleObject" Target="../embeddings/oleObject84.bin"/><Relationship Id="rId8" Type="http://schemas.openxmlformats.org/officeDocument/2006/relationships/image" Target="../media/image119.emf"/><Relationship Id="rId9" Type="http://schemas.openxmlformats.org/officeDocument/2006/relationships/oleObject" Target="../embeddings/oleObject85.bin"/><Relationship Id="rId10" Type="http://schemas.openxmlformats.org/officeDocument/2006/relationships/image" Target="../media/image12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4" Type="http://schemas.openxmlformats.org/officeDocument/2006/relationships/image" Target="../media/image125.emf"/><Relationship Id="rId5" Type="http://schemas.openxmlformats.org/officeDocument/2006/relationships/oleObject" Target="../embeddings/oleObject90.bin"/><Relationship Id="rId6" Type="http://schemas.openxmlformats.org/officeDocument/2006/relationships/image" Target="../media/image126.emf"/><Relationship Id="rId7" Type="http://schemas.openxmlformats.org/officeDocument/2006/relationships/oleObject" Target="../embeddings/oleObject91.bin"/><Relationship Id="rId8" Type="http://schemas.openxmlformats.org/officeDocument/2006/relationships/image" Target="../media/image127.emf"/><Relationship Id="rId9" Type="http://schemas.openxmlformats.org/officeDocument/2006/relationships/oleObject" Target="../embeddings/oleObject92.bin"/><Relationship Id="rId10" Type="http://schemas.openxmlformats.org/officeDocument/2006/relationships/image" Target="../media/image128.emf"/><Relationship Id="rId1" Type="http://schemas.openxmlformats.org/officeDocument/2006/relationships/vmlDrawing" Target="../drawings/vmlDrawing27.vml"/><Relationship Id="rId2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4" Type="http://schemas.openxmlformats.org/officeDocument/2006/relationships/image" Target="../media/image129.emf"/><Relationship Id="rId5" Type="http://schemas.openxmlformats.org/officeDocument/2006/relationships/oleObject" Target="../embeddings/oleObject94.bin"/><Relationship Id="rId6" Type="http://schemas.openxmlformats.org/officeDocument/2006/relationships/image" Target="../media/image130.emf"/><Relationship Id="rId7" Type="http://schemas.openxmlformats.org/officeDocument/2006/relationships/oleObject" Target="../embeddings/oleObject95.bin"/><Relationship Id="rId8" Type="http://schemas.openxmlformats.org/officeDocument/2006/relationships/image" Target="../media/image131.emf"/><Relationship Id="rId9" Type="http://schemas.openxmlformats.org/officeDocument/2006/relationships/oleObject" Target="../embeddings/oleObject96.bin"/><Relationship Id="rId10" Type="http://schemas.openxmlformats.org/officeDocument/2006/relationships/image" Target="../media/image132.emf"/><Relationship Id="rId1" Type="http://schemas.openxmlformats.org/officeDocument/2006/relationships/vmlDrawing" Target="../drawings/vmlDrawing28.vml"/><Relationship Id="rId2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4" Type="http://schemas.openxmlformats.org/officeDocument/2006/relationships/image" Target="../media/image133.emf"/><Relationship Id="rId5" Type="http://schemas.openxmlformats.org/officeDocument/2006/relationships/oleObject" Target="../embeddings/oleObject98.bin"/><Relationship Id="rId6" Type="http://schemas.openxmlformats.org/officeDocument/2006/relationships/image" Target="../media/image134.emf"/><Relationship Id="rId7" Type="http://schemas.openxmlformats.org/officeDocument/2006/relationships/image" Target="../media/image135.png"/><Relationship Id="rId8" Type="http://schemas.openxmlformats.org/officeDocument/2006/relationships/image" Target="../media/image136.png"/><Relationship Id="rId1" Type="http://schemas.openxmlformats.org/officeDocument/2006/relationships/vmlDrawing" Target="../drawings/vmlDrawing29.vml"/><Relationship Id="rId2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6.png"/><Relationship Id="rId12" Type="http://schemas.openxmlformats.org/officeDocument/2006/relationships/image" Target="../media/image147.png"/><Relationship Id="rId13" Type="http://schemas.openxmlformats.org/officeDocument/2006/relationships/image" Target="../media/image14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6" Type="http://schemas.openxmlformats.org/officeDocument/2006/relationships/image" Target="../media/image141.png"/><Relationship Id="rId7" Type="http://schemas.openxmlformats.org/officeDocument/2006/relationships/image" Target="../media/image142.png"/><Relationship Id="rId8" Type="http://schemas.openxmlformats.org/officeDocument/2006/relationships/image" Target="../media/image143.png"/><Relationship Id="rId9" Type="http://schemas.openxmlformats.org/officeDocument/2006/relationships/image" Target="../media/image144.png"/><Relationship Id="rId10" Type="http://schemas.openxmlformats.org/officeDocument/2006/relationships/image" Target="../media/image14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Microsoft_Equation3.bin"/><Relationship Id="rId12" Type="http://schemas.openxmlformats.org/officeDocument/2006/relationships/image" Target="../media/image153.emf"/><Relationship Id="rId13" Type="http://schemas.openxmlformats.org/officeDocument/2006/relationships/oleObject" Target="../embeddings/Microsoft_Equation4.bin"/><Relationship Id="rId14" Type="http://schemas.openxmlformats.org/officeDocument/2006/relationships/image" Target="../media/image154.emf"/><Relationship Id="rId15" Type="http://schemas.openxmlformats.org/officeDocument/2006/relationships/oleObject" Target="../embeddings/Microsoft_Equation5.bin"/><Relationship Id="rId16" Type="http://schemas.openxmlformats.org/officeDocument/2006/relationships/image" Target="../media/image155.emf"/><Relationship Id="rId17" Type="http://schemas.openxmlformats.org/officeDocument/2006/relationships/oleObject" Target="../embeddings/Microsoft_Equation6.bin"/><Relationship Id="rId1" Type="http://schemas.openxmlformats.org/officeDocument/2006/relationships/vmlDrawing" Target="../drawings/vmlDrawing30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99.bin"/><Relationship Id="rId4" Type="http://schemas.openxmlformats.org/officeDocument/2006/relationships/image" Target="../media/image149.emf"/><Relationship Id="rId5" Type="http://schemas.openxmlformats.org/officeDocument/2006/relationships/oleObject" Target="../embeddings/oleObject100.bin"/><Relationship Id="rId6" Type="http://schemas.openxmlformats.org/officeDocument/2006/relationships/image" Target="../media/image150.emf"/><Relationship Id="rId7" Type="http://schemas.openxmlformats.org/officeDocument/2006/relationships/oleObject" Target="../embeddings/Microsoft_Equation1.bin"/><Relationship Id="rId8" Type="http://schemas.openxmlformats.org/officeDocument/2006/relationships/image" Target="../media/image151.emf"/><Relationship Id="rId9" Type="http://schemas.openxmlformats.org/officeDocument/2006/relationships/oleObject" Target="../embeddings/Microsoft_Equation2.bin"/><Relationship Id="rId10" Type="http://schemas.openxmlformats.org/officeDocument/2006/relationships/image" Target="../media/image152.emf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4.bin"/><Relationship Id="rId20" Type="http://schemas.openxmlformats.org/officeDocument/2006/relationships/image" Target="../media/image164.emf"/><Relationship Id="rId21" Type="http://schemas.openxmlformats.org/officeDocument/2006/relationships/oleObject" Target="../embeddings/oleObject109.bin"/><Relationship Id="rId22" Type="http://schemas.openxmlformats.org/officeDocument/2006/relationships/oleObject" Target="../embeddings/Microsoft_Equation8.bin"/><Relationship Id="rId23" Type="http://schemas.openxmlformats.org/officeDocument/2006/relationships/image" Target="../media/image165.emf"/><Relationship Id="rId24" Type="http://schemas.openxmlformats.org/officeDocument/2006/relationships/oleObject" Target="../embeddings/Microsoft_Equation9.bin"/><Relationship Id="rId25" Type="http://schemas.openxmlformats.org/officeDocument/2006/relationships/image" Target="../media/image166.emf"/><Relationship Id="rId10" Type="http://schemas.openxmlformats.org/officeDocument/2006/relationships/image" Target="../media/image159.emf"/><Relationship Id="rId11" Type="http://schemas.openxmlformats.org/officeDocument/2006/relationships/oleObject" Target="../embeddings/oleObject105.bin"/><Relationship Id="rId12" Type="http://schemas.openxmlformats.org/officeDocument/2006/relationships/image" Target="../media/image160.emf"/><Relationship Id="rId13" Type="http://schemas.openxmlformats.org/officeDocument/2006/relationships/oleObject" Target="../embeddings/oleObject106.bin"/><Relationship Id="rId14" Type="http://schemas.openxmlformats.org/officeDocument/2006/relationships/image" Target="../media/image161.emf"/><Relationship Id="rId15" Type="http://schemas.openxmlformats.org/officeDocument/2006/relationships/oleObject" Target="../embeddings/oleObject107.bin"/><Relationship Id="rId16" Type="http://schemas.openxmlformats.org/officeDocument/2006/relationships/image" Target="../media/image162.emf"/><Relationship Id="rId17" Type="http://schemas.openxmlformats.org/officeDocument/2006/relationships/oleObject" Target="../embeddings/oleObject108.bin"/><Relationship Id="rId18" Type="http://schemas.openxmlformats.org/officeDocument/2006/relationships/image" Target="../media/image163.emf"/><Relationship Id="rId19" Type="http://schemas.openxmlformats.org/officeDocument/2006/relationships/oleObject" Target="../embeddings/Microsoft_Equation7.bin"/><Relationship Id="rId1" Type="http://schemas.openxmlformats.org/officeDocument/2006/relationships/vmlDrawing" Target="../drawings/vmlDrawing31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01.bin"/><Relationship Id="rId4" Type="http://schemas.openxmlformats.org/officeDocument/2006/relationships/image" Target="../media/image156.emf"/><Relationship Id="rId5" Type="http://schemas.openxmlformats.org/officeDocument/2006/relationships/oleObject" Target="../embeddings/oleObject102.bin"/><Relationship Id="rId6" Type="http://schemas.openxmlformats.org/officeDocument/2006/relationships/image" Target="../media/image157.emf"/><Relationship Id="rId7" Type="http://schemas.openxmlformats.org/officeDocument/2006/relationships/oleObject" Target="../embeddings/oleObject103.bin"/><Relationship Id="rId8" Type="http://schemas.openxmlformats.org/officeDocument/2006/relationships/image" Target="../media/image158.emf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Microsoft_Equation12.bin"/><Relationship Id="rId20" Type="http://schemas.openxmlformats.org/officeDocument/2006/relationships/image" Target="../media/image174.emf"/><Relationship Id="rId10" Type="http://schemas.openxmlformats.org/officeDocument/2006/relationships/image" Target="../media/image170.emf"/><Relationship Id="rId11" Type="http://schemas.openxmlformats.org/officeDocument/2006/relationships/oleObject" Target="../embeddings/Microsoft_Equation13.bin"/><Relationship Id="rId12" Type="http://schemas.openxmlformats.org/officeDocument/2006/relationships/image" Target="../media/image171.emf"/><Relationship Id="rId13" Type="http://schemas.openxmlformats.org/officeDocument/2006/relationships/oleObject" Target="../embeddings/Microsoft_Equation14.bin"/><Relationship Id="rId14" Type="http://schemas.openxmlformats.org/officeDocument/2006/relationships/image" Target="../media/image172.emf"/><Relationship Id="rId15" Type="http://schemas.openxmlformats.org/officeDocument/2006/relationships/oleObject" Target="../embeddings/oleObject111.bin"/><Relationship Id="rId16" Type="http://schemas.openxmlformats.org/officeDocument/2006/relationships/oleObject" Target="../embeddings/Microsoft_Equation15.bin"/><Relationship Id="rId17" Type="http://schemas.openxmlformats.org/officeDocument/2006/relationships/oleObject" Target="../embeddings/Microsoft_Equation16.bin"/><Relationship Id="rId18" Type="http://schemas.openxmlformats.org/officeDocument/2006/relationships/image" Target="../media/image173.emf"/><Relationship Id="rId19" Type="http://schemas.openxmlformats.org/officeDocument/2006/relationships/oleObject" Target="../embeddings/Microsoft_Equation17.bin"/><Relationship Id="rId1" Type="http://schemas.openxmlformats.org/officeDocument/2006/relationships/vmlDrawing" Target="../drawings/vmlDrawing32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10.bin"/><Relationship Id="rId4" Type="http://schemas.openxmlformats.org/officeDocument/2006/relationships/image" Target="../media/image167.emf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168.emf"/><Relationship Id="rId7" Type="http://schemas.openxmlformats.org/officeDocument/2006/relationships/oleObject" Target="../embeddings/Microsoft_Equation11.bin"/><Relationship Id="rId8" Type="http://schemas.openxmlformats.org/officeDocument/2006/relationships/image" Target="../media/image169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116.bin"/><Relationship Id="rId12" Type="http://schemas.openxmlformats.org/officeDocument/2006/relationships/image" Target="../media/image179.emf"/><Relationship Id="rId13" Type="http://schemas.openxmlformats.org/officeDocument/2006/relationships/oleObject" Target="../embeddings/Microsoft_Equation18.bin"/><Relationship Id="rId14" Type="http://schemas.openxmlformats.org/officeDocument/2006/relationships/image" Target="../media/image180.emf"/><Relationship Id="rId1" Type="http://schemas.openxmlformats.org/officeDocument/2006/relationships/vmlDrawing" Target="../drawings/vmlDrawing33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12.bin"/><Relationship Id="rId4" Type="http://schemas.openxmlformats.org/officeDocument/2006/relationships/image" Target="../media/image175.emf"/><Relationship Id="rId5" Type="http://schemas.openxmlformats.org/officeDocument/2006/relationships/oleObject" Target="../embeddings/oleObject113.bin"/><Relationship Id="rId6" Type="http://schemas.openxmlformats.org/officeDocument/2006/relationships/image" Target="../media/image176.emf"/><Relationship Id="rId7" Type="http://schemas.openxmlformats.org/officeDocument/2006/relationships/oleObject" Target="../embeddings/oleObject114.bin"/><Relationship Id="rId8" Type="http://schemas.openxmlformats.org/officeDocument/2006/relationships/image" Target="../media/image177.emf"/><Relationship Id="rId9" Type="http://schemas.openxmlformats.org/officeDocument/2006/relationships/oleObject" Target="../embeddings/oleObject115.bin"/><Relationship Id="rId10" Type="http://schemas.openxmlformats.org/officeDocument/2006/relationships/image" Target="../media/image17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4" Type="http://schemas.openxmlformats.org/officeDocument/2006/relationships/image" Target="../media/image183.png"/><Relationship Id="rId5" Type="http://schemas.openxmlformats.org/officeDocument/2006/relationships/image" Target="../media/image184.png"/><Relationship Id="rId6" Type="http://schemas.openxmlformats.org/officeDocument/2006/relationships/image" Target="../media/image185.png"/><Relationship Id="rId7" Type="http://schemas.openxmlformats.org/officeDocument/2006/relationships/image" Target="../media/image186.png"/><Relationship Id="rId8" Type="http://schemas.openxmlformats.org/officeDocument/2006/relationships/image" Target="../media/image187.png"/><Relationship Id="rId9" Type="http://schemas.openxmlformats.org/officeDocument/2006/relationships/image" Target="../media/image188.png"/><Relationship Id="rId10" Type="http://schemas.openxmlformats.org/officeDocument/2006/relationships/image" Target="../media/image18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8.emf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1.emf"/><Relationship Id="rId5" Type="http://schemas.openxmlformats.org/officeDocument/2006/relationships/image" Target="../media/image12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72838" y="1834704"/>
            <a:ext cx="75124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Students will be able to graph exponential growth </a:t>
            </a:r>
            <a:r>
              <a:rPr lang="en-US" sz="4000" dirty="0" smtClean="0"/>
              <a:t>functions.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11656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202536" y="1881217"/>
            <a:ext cx="6985516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Students will be able to understand exponential growth in real life problems and compound interest.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5495" y="4338715"/>
            <a:ext cx="81387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Exponential Functions (7.1-7.3) Quiz </a:t>
            </a:r>
            <a:r>
              <a:rPr lang="en-US" sz="3200" b="1" dirty="0" smtClean="0">
                <a:solidFill>
                  <a:srgbClr val="FF0000"/>
                </a:solidFill>
              </a:rPr>
              <a:t>on Friday!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4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519"/>
            <a:ext cx="8229600" cy="1143000"/>
          </a:xfrm>
        </p:spPr>
        <p:txBody>
          <a:bodyPr/>
          <a:lstStyle/>
          <a:p>
            <a:r>
              <a:rPr lang="en-US" dirty="0" smtClean="0"/>
              <a:t>Exponential Growth Models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255519"/>
            <a:ext cx="85663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When a real-life quantity increases by a fixed percent each year (or other time period), the amount </a:t>
            </a:r>
            <a:r>
              <a:rPr lang="en-US" sz="3200" i="1" dirty="0" smtClean="0"/>
              <a:t>y</a:t>
            </a:r>
            <a:r>
              <a:rPr lang="en-US" sz="3200" dirty="0" smtClean="0"/>
              <a:t> of the quantity after </a:t>
            </a:r>
            <a:r>
              <a:rPr lang="en-US" sz="3200" i="1" dirty="0" smtClean="0"/>
              <a:t>t</a:t>
            </a:r>
            <a:r>
              <a:rPr lang="en-US" sz="3200" dirty="0" smtClean="0"/>
              <a:t> years can be modeled by the equation: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797985"/>
              </p:ext>
            </p:extLst>
          </p:nvPr>
        </p:nvGraphicFramePr>
        <p:xfrm>
          <a:off x="2886720" y="3289300"/>
          <a:ext cx="2788167" cy="1039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39" name="Equation" r:id="rId3" imgW="749300" imgH="279400" progId="Equation.3">
                  <p:embed/>
                </p:oleObj>
              </mc:Choice>
              <mc:Fallback>
                <p:oleObj name="Equation" r:id="rId3" imgW="749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86720" y="3289300"/>
                        <a:ext cx="2788167" cy="1039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512" y="4396506"/>
            <a:ext cx="80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</a:t>
            </a:r>
            <a:r>
              <a:rPr lang="en-US" sz="3200" i="1" dirty="0" smtClean="0"/>
              <a:t>a</a:t>
            </a:r>
            <a:r>
              <a:rPr lang="en-US" sz="3200" dirty="0" smtClean="0"/>
              <a:t> is the initial amount and </a:t>
            </a:r>
            <a:r>
              <a:rPr lang="en-US" sz="3200" i="1" dirty="0" smtClean="0"/>
              <a:t>r</a:t>
            </a:r>
            <a:r>
              <a:rPr lang="en-US" sz="3200" dirty="0" smtClean="0"/>
              <a:t> is the percent increase expressed as a decimal.  Note that the quantity 1 + </a:t>
            </a:r>
            <a:r>
              <a:rPr lang="en-US" sz="3200" i="1" dirty="0" smtClean="0"/>
              <a:t>r</a:t>
            </a:r>
            <a:r>
              <a:rPr lang="en-US" sz="3200" dirty="0" smtClean="0"/>
              <a:t> is the growth factor.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44294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326" y="0"/>
            <a:ext cx="8309656" cy="6432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 1996, there were 2573 computer viruses and other computer security incidents.  During the next 7 years, the number of incidents increased by about 92% each year.</a:t>
            </a:r>
          </a:p>
          <a:p>
            <a:pPr marL="514350" indent="-514350">
              <a:buAutoNum type="alphaLcParenR"/>
            </a:pPr>
            <a:r>
              <a:rPr lang="en-US" sz="2600" dirty="0" smtClean="0"/>
              <a:t>Write an exponential growth model giving the number </a:t>
            </a:r>
            <a:r>
              <a:rPr lang="en-US" sz="2600" i="1" dirty="0" smtClean="0"/>
              <a:t>n</a:t>
            </a:r>
            <a:r>
              <a:rPr lang="en-US" sz="2600" dirty="0" smtClean="0"/>
              <a:t> of incidents </a:t>
            </a:r>
            <a:r>
              <a:rPr lang="en-US" sz="2600" i="1" dirty="0" smtClean="0"/>
              <a:t>t</a:t>
            </a:r>
            <a:r>
              <a:rPr lang="en-US" sz="2600" dirty="0" smtClean="0"/>
              <a:t> years after 1996.  </a:t>
            </a:r>
            <a:endParaRPr lang="en-US" sz="2600" dirty="0"/>
          </a:p>
          <a:p>
            <a:pPr marL="514350" indent="-514350">
              <a:buAutoNum type="alphaLcParenR"/>
            </a:pPr>
            <a:endParaRPr lang="en-US" sz="2600" dirty="0" smtClean="0"/>
          </a:p>
          <a:p>
            <a:endParaRPr lang="en-US" sz="1400" dirty="0" smtClean="0"/>
          </a:p>
          <a:p>
            <a:pPr marL="514350" indent="-514350">
              <a:buFontTx/>
              <a:buAutoNum type="alphaLcParenR"/>
            </a:pPr>
            <a:r>
              <a:rPr lang="en-US" sz="2600" dirty="0"/>
              <a:t>About how many incidents were there in 2003?</a:t>
            </a:r>
          </a:p>
          <a:p>
            <a:pPr marL="514350" indent="-514350">
              <a:buAutoNum type="alphaLcParenR"/>
            </a:pPr>
            <a:endParaRPr lang="en-US" sz="2600" dirty="0" smtClean="0"/>
          </a:p>
          <a:p>
            <a:pPr marL="514350" indent="-514350">
              <a:buAutoNum type="alphaLcParenR"/>
            </a:pPr>
            <a:r>
              <a:rPr lang="en-US" sz="2600" dirty="0" smtClean="0"/>
              <a:t>Graph the model.</a:t>
            </a:r>
          </a:p>
          <a:p>
            <a:endParaRPr lang="en-US" sz="2600" dirty="0" smtClean="0"/>
          </a:p>
          <a:p>
            <a:pPr marL="514350" indent="-514350">
              <a:buAutoNum type="alphaLcParenR"/>
            </a:pPr>
            <a:r>
              <a:rPr lang="en-US" sz="2600" dirty="0" smtClean="0"/>
              <a:t>Use the graph to estimate </a:t>
            </a:r>
          </a:p>
          <a:p>
            <a:r>
              <a:rPr lang="en-US" sz="2600" dirty="0" smtClean="0"/>
              <a:t>the year when there were </a:t>
            </a:r>
          </a:p>
          <a:p>
            <a:r>
              <a:rPr lang="en-US" sz="2600" dirty="0" smtClean="0"/>
              <a:t>about 125,000 computer </a:t>
            </a:r>
          </a:p>
          <a:p>
            <a:r>
              <a:rPr lang="en-US" sz="2600" dirty="0" smtClean="0"/>
              <a:t>security incidents.</a:t>
            </a:r>
            <a:endParaRPr lang="en-US" sz="2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797141"/>
              </p:ext>
            </p:extLst>
          </p:nvPr>
        </p:nvGraphicFramePr>
        <p:xfrm>
          <a:off x="474581" y="2524098"/>
          <a:ext cx="1680213" cy="626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7" name="Equation" r:id="rId3" imgW="749300" imgH="279400" progId="Equation.3">
                  <p:embed/>
                </p:oleObj>
              </mc:Choice>
              <mc:Fallback>
                <p:oleObj name="Equation" r:id="rId3" imgW="749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4581" y="2524098"/>
                        <a:ext cx="1680213" cy="626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6934" y="2489944"/>
            <a:ext cx="1274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>
                <a:solidFill>
                  <a:srgbClr val="FF0000"/>
                </a:solidFill>
              </a:rPr>
              <a:t> = 2573</a:t>
            </a:r>
          </a:p>
          <a:p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= 0.92</a:t>
            </a:r>
            <a:endParaRPr lang="en-US" sz="24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87887"/>
              </p:ext>
            </p:extLst>
          </p:nvPr>
        </p:nvGraphicFramePr>
        <p:xfrm>
          <a:off x="3591667" y="2562361"/>
          <a:ext cx="261778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8" name="Equation" r:id="rId5" imgW="1168400" imgH="279400" progId="Equation.3">
                  <p:embed/>
                </p:oleObj>
              </mc:Choice>
              <mc:Fallback>
                <p:oleObj name="Equation" r:id="rId5" imgW="11684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91667" y="2562361"/>
                        <a:ext cx="2617787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616540"/>
              </p:ext>
            </p:extLst>
          </p:nvPr>
        </p:nvGraphicFramePr>
        <p:xfrm>
          <a:off x="6497232" y="2562361"/>
          <a:ext cx="219075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9" name="Equation" r:id="rId7" imgW="977900" imgH="279400" progId="Equation.3">
                  <p:embed/>
                </p:oleObj>
              </mc:Choice>
              <mc:Fallback>
                <p:oleObj name="Equation" r:id="rId7" imgW="9779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97232" y="2562361"/>
                        <a:ext cx="219075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701327"/>
              </p:ext>
            </p:extLst>
          </p:nvPr>
        </p:nvGraphicFramePr>
        <p:xfrm>
          <a:off x="1971306" y="3503217"/>
          <a:ext cx="200977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0" name="Equation" r:id="rId9" imgW="990600" imgH="279400" progId="Equation.3">
                  <p:embed/>
                </p:oleObj>
              </mc:Choice>
              <mc:Fallback>
                <p:oleObj name="Equation" r:id="rId9" imgW="9906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71306" y="3503217"/>
                        <a:ext cx="200977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78252" y="3533974"/>
            <a:ext cx="810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 = 7</a:t>
            </a:r>
            <a:endParaRPr lang="en-US" sz="2400" i="1" dirty="0">
              <a:solidFill>
                <a:srgbClr val="FF000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968883"/>
              </p:ext>
            </p:extLst>
          </p:nvPr>
        </p:nvGraphicFramePr>
        <p:xfrm>
          <a:off x="4133850" y="3621088"/>
          <a:ext cx="15970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1" name="Equation" r:id="rId11" imgW="787400" imgH="177800" progId="Equation.3">
                  <p:embed/>
                </p:oleObj>
              </mc:Choice>
              <mc:Fallback>
                <p:oleObj name="Equation" r:id="rId11" imgW="787400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33850" y="3621088"/>
                        <a:ext cx="15970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Screen Shot 2016-02-18 at 7.29.01 AM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9"/>
          <a:stretch/>
        </p:blipFill>
        <p:spPr>
          <a:xfrm>
            <a:off x="6000893" y="3608289"/>
            <a:ext cx="3027285" cy="31253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73049" y="5997886"/>
            <a:ext cx="2045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(t ≈ 6), so 2002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81081" y="3887559"/>
            <a:ext cx="2075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computer security incidents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697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326" y="0"/>
            <a:ext cx="8309656" cy="6155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 1977, there were 41 breeding pairs of bald eagles in Maryland.  Over the next 24 years, the number of breeding pairs increased by about 8.9% each year.</a:t>
            </a:r>
          </a:p>
          <a:p>
            <a:pPr marL="514350" indent="-514350">
              <a:buAutoNum type="alphaLcParenR"/>
            </a:pPr>
            <a:r>
              <a:rPr lang="en-US" sz="2600" dirty="0" smtClean="0"/>
              <a:t>Write a model giving the number </a:t>
            </a:r>
            <a:r>
              <a:rPr lang="en-US" sz="2600" i="1" dirty="0" smtClean="0"/>
              <a:t>n</a:t>
            </a:r>
            <a:r>
              <a:rPr lang="en-US" sz="2600" dirty="0" smtClean="0"/>
              <a:t> of breeding pairs of bald eagles in Maryland </a:t>
            </a:r>
            <a:r>
              <a:rPr lang="en-US" sz="2600" i="1" dirty="0" smtClean="0"/>
              <a:t>t</a:t>
            </a:r>
            <a:r>
              <a:rPr lang="en-US" sz="2600" dirty="0" smtClean="0"/>
              <a:t> years after 1977.  </a:t>
            </a:r>
            <a:endParaRPr lang="en-US" sz="2600" dirty="0"/>
          </a:p>
          <a:p>
            <a:pPr marL="514350" indent="-514350">
              <a:buAutoNum type="alphaLcParenR"/>
            </a:pPr>
            <a:endParaRPr lang="en-US" sz="2600" dirty="0" smtClean="0"/>
          </a:p>
          <a:p>
            <a:endParaRPr lang="en-US" sz="1400" dirty="0" smtClean="0"/>
          </a:p>
          <a:p>
            <a:pPr marL="514350" indent="-514350">
              <a:buFontTx/>
              <a:buAutoNum type="alphaLcParenR"/>
            </a:pPr>
            <a:r>
              <a:rPr lang="en-US" sz="2600" dirty="0" smtClean="0"/>
              <a:t>Make a table of values for the model.</a:t>
            </a:r>
            <a:endParaRPr lang="en-US" sz="2600" dirty="0"/>
          </a:p>
          <a:p>
            <a:endParaRPr lang="en-US" sz="2600" dirty="0" smtClean="0"/>
          </a:p>
          <a:p>
            <a:endParaRPr lang="en-US" sz="1000" dirty="0" smtClean="0"/>
          </a:p>
          <a:p>
            <a:endParaRPr lang="en-US" sz="2600" dirty="0" smtClean="0"/>
          </a:p>
          <a:p>
            <a:pPr marL="514350" indent="-514350">
              <a:buAutoNum type="alphaLcParenR"/>
            </a:pPr>
            <a:r>
              <a:rPr lang="en-US" sz="2600" dirty="0" smtClean="0"/>
              <a:t>Graph the model.</a:t>
            </a:r>
          </a:p>
          <a:p>
            <a:endParaRPr lang="en-US" sz="2600" dirty="0" smtClean="0"/>
          </a:p>
          <a:p>
            <a:pPr marL="514350" indent="-514350">
              <a:buAutoNum type="alphaLcParenR"/>
            </a:pPr>
            <a:r>
              <a:rPr lang="en-US" sz="2600" dirty="0" smtClean="0"/>
              <a:t>Use the graph to estimate </a:t>
            </a:r>
          </a:p>
          <a:p>
            <a:r>
              <a:rPr lang="en-US" sz="2600" dirty="0" smtClean="0"/>
              <a:t>how many breeding pairs of bald </a:t>
            </a:r>
          </a:p>
          <a:p>
            <a:r>
              <a:rPr lang="en-US" sz="2600" dirty="0" smtClean="0"/>
              <a:t>eagles were in Maryland in 1992.</a:t>
            </a:r>
            <a:endParaRPr lang="en-US" sz="2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280168"/>
              </p:ext>
            </p:extLst>
          </p:nvPr>
        </p:nvGraphicFramePr>
        <p:xfrm>
          <a:off x="474581" y="2065683"/>
          <a:ext cx="1680213" cy="626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19" name="Equation" r:id="rId3" imgW="749300" imgH="279400" progId="Equation.3">
                  <p:embed/>
                </p:oleObj>
              </mc:Choice>
              <mc:Fallback>
                <p:oleObj name="Equation" r:id="rId3" imgW="749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4581" y="2065683"/>
                        <a:ext cx="1680213" cy="626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6934" y="2031529"/>
            <a:ext cx="1358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>
                <a:solidFill>
                  <a:srgbClr val="FF0000"/>
                </a:solidFill>
              </a:rPr>
              <a:t> = 41</a:t>
            </a:r>
          </a:p>
          <a:p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= 0.089</a:t>
            </a:r>
            <a:endParaRPr lang="en-US" sz="24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427826"/>
              </p:ext>
            </p:extLst>
          </p:nvPr>
        </p:nvGraphicFramePr>
        <p:xfrm>
          <a:off x="3760788" y="2103996"/>
          <a:ext cx="244633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20" name="Equation" r:id="rId5" imgW="1092200" imgH="279400" progId="Equation.3">
                  <p:embed/>
                </p:oleObj>
              </mc:Choice>
              <mc:Fallback>
                <p:oleObj name="Equation" r:id="rId5" imgW="10922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60788" y="2103996"/>
                        <a:ext cx="2446337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427731"/>
              </p:ext>
            </p:extLst>
          </p:nvPr>
        </p:nvGraphicFramePr>
        <p:xfrm>
          <a:off x="6581775" y="2103996"/>
          <a:ext cx="202088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21" name="Equation" r:id="rId7" imgW="901700" imgH="279400" progId="Equation.3">
                  <p:embed/>
                </p:oleObj>
              </mc:Choice>
              <mc:Fallback>
                <p:oleObj name="Equation" r:id="rId7" imgW="9017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81775" y="2103996"/>
                        <a:ext cx="2020888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32597" y="6153307"/>
            <a:ext cx="5324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(t = 15), so about 150 pairs of bald eagles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952507"/>
              </p:ext>
            </p:extLst>
          </p:nvPr>
        </p:nvGraphicFramePr>
        <p:xfrm>
          <a:off x="705492" y="3233222"/>
          <a:ext cx="4106110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1222"/>
                <a:gridCol w="821222"/>
                <a:gridCol w="821222"/>
                <a:gridCol w="821222"/>
                <a:gridCol w="821222"/>
              </a:tblGrid>
              <a:tr h="30333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12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18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3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n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41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68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114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190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Picture 1" descr="Screen Shot 2016-02-18 at 9.31.54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891" y="3271851"/>
            <a:ext cx="33401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50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8862" y="540399"/>
            <a:ext cx="83366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 the exponential growth model </a:t>
            </a:r>
            <a:r>
              <a:rPr lang="en-US" sz="3200" i="1" dirty="0" smtClean="0"/>
              <a:t>y</a:t>
            </a:r>
            <a:r>
              <a:rPr lang="en-US" sz="3200" dirty="0" smtClean="0"/>
              <a:t> = 527(1.39)</a:t>
            </a:r>
            <a:r>
              <a:rPr lang="en-US" sz="3200" baseline="30000" dirty="0" smtClean="0"/>
              <a:t>x</a:t>
            </a:r>
            <a:r>
              <a:rPr lang="en-US" sz="3200" dirty="0" smtClean="0"/>
              <a:t>, identify the initial amount, the growth factor, and the percent increase.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215909" y="2490666"/>
            <a:ext cx="407675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initial amount (</a:t>
            </a:r>
            <a:r>
              <a:rPr lang="en-US" sz="3200" i="1" dirty="0" smtClean="0">
                <a:solidFill>
                  <a:srgbClr val="FF0000"/>
                </a:solidFill>
              </a:rPr>
              <a:t>a</a:t>
            </a:r>
            <a:r>
              <a:rPr lang="en-US" sz="3200" dirty="0" smtClean="0">
                <a:solidFill>
                  <a:srgbClr val="FF0000"/>
                </a:solidFill>
              </a:rPr>
              <a:t>) = 527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15909" y="3237506"/>
            <a:ext cx="466646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growth factor (1 + </a:t>
            </a:r>
            <a:r>
              <a:rPr lang="en-US" sz="3200" i="1" dirty="0" smtClean="0">
                <a:solidFill>
                  <a:srgbClr val="FF0000"/>
                </a:solidFill>
              </a:rPr>
              <a:t>r</a:t>
            </a:r>
            <a:r>
              <a:rPr lang="en-US" sz="3200" dirty="0" smtClean="0">
                <a:solidFill>
                  <a:srgbClr val="FF0000"/>
                </a:solidFill>
              </a:rPr>
              <a:t>) = 1.39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5909" y="4091008"/>
            <a:ext cx="483778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percent increase (</a:t>
            </a:r>
            <a:r>
              <a:rPr lang="en-US" sz="3200" i="1" dirty="0" smtClean="0">
                <a:solidFill>
                  <a:srgbClr val="FF0000"/>
                </a:solidFill>
              </a:rPr>
              <a:t>r</a:t>
            </a:r>
            <a:r>
              <a:rPr lang="en-US" sz="3200" dirty="0" smtClean="0">
                <a:solidFill>
                  <a:srgbClr val="FF0000"/>
                </a:solidFill>
              </a:rPr>
              <a:t>%) = 39%</a:t>
            </a:r>
          </a:p>
        </p:txBody>
      </p:sp>
    </p:spTree>
    <p:extLst>
      <p:ext uri="{BB962C8B-B14F-4D97-AF65-F5344CB8AC3E}">
        <p14:creationId xmlns:p14="http://schemas.microsoft.com/office/powerpoint/2010/main" val="1221604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9529"/>
            <a:ext cx="8229600" cy="1143000"/>
          </a:xfrm>
        </p:spPr>
        <p:txBody>
          <a:bodyPr/>
          <a:lstStyle/>
          <a:p>
            <a:r>
              <a:rPr lang="en-US" dirty="0" smtClean="0"/>
              <a:t>Compound Interest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4118" y="851647"/>
            <a:ext cx="87256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Exponential growth functions are used in real-life situations involving </a:t>
            </a:r>
            <a:r>
              <a:rPr lang="en-US" sz="2800" i="1" dirty="0" smtClean="0"/>
              <a:t>compound interest</a:t>
            </a:r>
            <a:r>
              <a:rPr lang="en-US" sz="2800" dirty="0" smtClean="0"/>
              <a:t>.  Compound interest is paid on the initial investment, called the </a:t>
            </a:r>
            <a:r>
              <a:rPr lang="en-US" sz="2800" i="1" dirty="0" smtClean="0"/>
              <a:t>principal</a:t>
            </a:r>
            <a:r>
              <a:rPr lang="en-US" sz="2800" dirty="0" smtClean="0"/>
              <a:t>, and on previously earned interest.  Interest paid only on the principal is called </a:t>
            </a:r>
            <a:r>
              <a:rPr lang="en-US" sz="2800" i="1" dirty="0" smtClean="0"/>
              <a:t>simple interest.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28706" y="3136920"/>
            <a:ext cx="85164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Consider an initial principal </a:t>
            </a:r>
            <a:r>
              <a:rPr lang="en-US" sz="3200" i="1" dirty="0" smtClean="0"/>
              <a:t>P</a:t>
            </a:r>
            <a:r>
              <a:rPr lang="en-US" sz="3200" dirty="0" smtClean="0"/>
              <a:t> deposited in an account that pays interest at an annual rate </a:t>
            </a:r>
            <a:r>
              <a:rPr lang="en-US" sz="3200" i="1" dirty="0" smtClean="0"/>
              <a:t>r</a:t>
            </a:r>
            <a:r>
              <a:rPr lang="en-US" sz="3200" dirty="0" smtClean="0"/>
              <a:t> (expressed as a decimal), compounded </a:t>
            </a:r>
            <a:r>
              <a:rPr lang="en-US" sz="3200" i="1" dirty="0" smtClean="0"/>
              <a:t>n</a:t>
            </a:r>
            <a:r>
              <a:rPr lang="en-US" sz="3200" dirty="0" smtClean="0"/>
              <a:t> times per year.  The amount </a:t>
            </a:r>
            <a:r>
              <a:rPr lang="en-US" sz="3200" i="1" dirty="0" smtClean="0"/>
              <a:t>A</a:t>
            </a:r>
            <a:r>
              <a:rPr lang="en-US" sz="3200" dirty="0"/>
              <a:t> </a:t>
            </a:r>
            <a:r>
              <a:rPr lang="en-US" sz="3200" dirty="0" smtClean="0"/>
              <a:t>in the account after </a:t>
            </a:r>
            <a:r>
              <a:rPr lang="en-US" sz="3200" i="1" dirty="0" smtClean="0"/>
              <a:t>t</a:t>
            </a:r>
            <a:r>
              <a:rPr lang="en-US" sz="3200" dirty="0" smtClean="0"/>
              <a:t> years is given by this equation:</a:t>
            </a: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583218"/>
              </p:ext>
            </p:extLst>
          </p:nvPr>
        </p:nvGraphicFramePr>
        <p:xfrm>
          <a:off x="4514850" y="334645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27" name="Equation" r:id="rId3" imgW="114300" imgH="165100" progId="Equation.3">
                  <p:embed/>
                </p:oleObj>
              </mc:Choice>
              <mc:Fallback>
                <p:oleObj name="Equation" r:id="rId3" imgW="1143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4645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002604"/>
              </p:ext>
            </p:extLst>
          </p:nvPr>
        </p:nvGraphicFramePr>
        <p:xfrm>
          <a:off x="3451452" y="5527125"/>
          <a:ext cx="2355395" cy="121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28" name="Equation" r:id="rId5" imgW="889000" imgH="457200" progId="Equation.3">
                  <p:embed/>
                </p:oleObj>
              </mc:Choice>
              <mc:Fallback>
                <p:oleObj name="Equation" r:id="rId5" imgW="889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51452" y="5527125"/>
                        <a:ext cx="2355395" cy="1211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3238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4814" y="418809"/>
            <a:ext cx="8404238" cy="464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You deposited $4000 in an account that pays 2.92% annual interest.  Find the balance after 1 year if the interest is compounded with the given frequency.</a:t>
            </a:r>
          </a:p>
          <a:p>
            <a:pPr marL="514350" indent="-514350">
              <a:buAutoNum type="alphaLcParenR"/>
            </a:pPr>
            <a:r>
              <a:rPr lang="en-US" sz="2800" dirty="0" smtClean="0"/>
              <a:t>Quarterly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pPr marL="514350" indent="-514350">
              <a:buAutoNum type="alphaLcParenR"/>
            </a:pPr>
            <a:r>
              <a:rPr lang="en-US" sz="2800" dirty="0" smtClean="0"/>
              <a:t>Daily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513014"/>
              </p:ext>
            </p:extLst>
          </p:nvPr>
        </p:nvGraphicFramePr>
        <p:xfrm>
          <a:off x="550143" y="2839554"/>
          <a:ext cx="1560898" cy="802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47" name="Equation" r:id="rId3" imgW="889000" imgH="457200" progId="Equation.3">
                  <p:embed/>
                </p:oleObj>
              </mc:Choice>
              <mc:Fallback>
                <p:oleObj name="Equation" r:id="rId3" imgW="889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143" y="2839554"/>
                        <a:ext cx="1560898" cy="802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4814" y="3690949"/>
            <a:ext cx="27542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>
                <a:solidFill>
                  <a:srgbClr val="FF0000"/>
                </a:solidFill>
              </a:rPr>
              <a:t> = 4000, </a:t>
            </a:r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= 0.0292, </a:t>
            </a:r>
          </a:p>
          <a:p>
            <a:r>
              <a:rPr lang="en-US" sz="2400" i="1" dirty="0" smtClean="0">
                <a:solidFill>
                  <a:srgbClr val="FF0000"/>
                </a:solidFill>
              </a:rPr>
              <a:t>n </a:t>
            </a:r>
            <a:r>
              <a:rPr lang="en-US" sz="2400" dirty="0" smtClean="0">
                <a:solidFill>
                  <a:srgbClr val="FF0000"/>
                </a:solidFill>
              </a:rPr>
              <a:t> = 4, </a:t>
            </a:r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 = 1 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156440"/>
              </p:ext>
            </p:extLst>
          </p:nvPr>
        </p:nvGraphicFramePr>
        <p:xfrm>
          <a:off x="3119069" y="2644483"/>
          <a:ext cx="2840913" cy="890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48" name="Equation" r:id="rId5" imgW="1460500" imgH="457200" progId="Equation.3">
                  <p:embed/>
                </p:oleObj>
              </mc:Choice>
              <mc:Fallback>
                <p:oleObj name="Equation" r:id="rId5" imgW="14605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9069" y="2644483"/>
                        <a:ext cx="2840913" cy="890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607140"/>
              </p:ext>
            </p:extLst>
          </p:nvPr>
        </p:nvGraphicFramePr>
        <p:xfrm>
          <a:off x="3390900" y="3708400"/>
          <a:ext cx="22971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49" name="Equation" r:id="rId7" imgW="1181100" imgH="279400" progId="Equation.3">
                  <p:embed/>
                </p:oleObj>
              </mc:Choice>
              <mc:Fallback>
                <p:oleObj name="Equation" r:id="rId7" imgW="11811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90900" y="3708400"/>
                        <a:ext cx="22971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377738"/>
              </p:ext>
            </p:extLst>
          </p:nvPr>
        </p:nvGraphicFramePr>
        <p:xfrm>
          <a:off x="6842125" y="2951163"/>
          <a:ext cx="15557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50" name="Equation" r:id="rId9" imgW="800100" imgH="165100" progId="Equation.3">
                  <p:embed/>
                </p:oleObj>
              </mc:Choice>
              <mc:Fallback>
                <p:oleObj name="Equation" r:id="rId9" imgW="8001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42125" y="2951163"/>
                        <a:ext cx="15557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931608" y="3420328"/>
            <a:ext cx="3212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The balance at the end of 1 year is $4118.09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968968"/>
              </p:ext>
            </p:extLst>
          </p:nvPr>
        </p:nvGraphicFramePr>
        <p:xfrm>
          <a:off x="702543" y="4926939"/>
          <a:ext cx="1560898" cy="802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51" name="Equation" r:id="rId11" imgW="889000" imgH="457200" progId="Equation.3">
                  <p:embed/>
                </p:oleObj>
              </mc:Choice>
              <mc:Fallback>
                <p:oleObj name="Equation" r:id="rId11" imgW="889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543" y="4926939"/>
                        <a:ext cx="1560898" cy="802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7214" y="5778334"/>
            <a:ext cx="27542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>
                <a:solidFill>
                  <a:srgbClr val="FF0000"/>
                </a:solidFill>
              </a:rPr>
              <a:t> = 4000, </a:t>
            </a:r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= 0.0292, </a:t>
            </a:r>
          </a:p>
          <a:p>
            <a:r>
              <a:rPr lang="en-US" sz="2400" i="1" dirty="0" smtClean="0">
                <a:solidFill>
                  <a:srgbClr val="FF0000"/>
                </a:solidFill>
              </a:rPr>
              <a:t>n </a:t>
            </a:r>
            <a:r>
              <a:rPr lang="en-US" sz="2400" dirty="0" smtClean="0">
                <a:solidFill>
                  <a:srgbClr val="FF0000"/>
                </a:solidFill>
              </a:rPr>
              <a:t> = 365, </a:t>
            </a:r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 = 1 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447647"/>
              </p:ext>
            </p:extLst>
          </p:nvPr>
        </p:nvGraphicFramePr>
        <p:xfrm>
          <a:off x="3186113" y="4732338"/>
          <a:ext cx="30130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52" name="Equation" r:id="rId12" imgW="1549400" imgH="457200" progId="Equation.3">
                  <p:embed/>
                </p:oleObj>
              </mc:Choice>
              <mc:Fallback>
                <p:oleObj name="Equation" r:id="rId12" imgW="15494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86113" y="4732338"/>
                        <a:ext cx="301307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484172"/>
              </p:ext>
            </p:extLst>
          </p:nvPr>
        </p:nvGraphicFramePr>
        <p:xfrm>
          <a:off x="3395663" y="5795963"/>
          <a:ext cx="25939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53" name="Equation" r:id="rId14" imgW="1333500" imgH="279400" progId="Equation.3">
                  <p:embed/>
                </p:oleObj>
              </mc:Choice>
              <mc:Fallback>
                <p:oleObj name="Equation" r:id="rId14" imgW="13335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95663" y="5795963"/>
                        <a:ext cx="25939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344948"/>
              </p:ext>
            </p:extLst>
          </p:nvPr>
        </p:nvGraphicFramePr>
        <p:xfrm>
          <a:off x="6994525" y="5026025"/>
          <a:ext cx="155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54" name="Equation" r:id="rId16" imgW="800100" imgH="177800" progId="Equation.3">
                  <p:embed/>
                </p:oleObj>
              </mc:Choice>
              <mc:Fallback>
                <p:oleObj name="Equation" r:id="rId16" imgW="800100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94525" y="5026025"/>
                        <a:ext cx="155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84008" y="5507713"/>
            <a:ext cx="3212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The balance at the end of 1 year is $4118.52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345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7528" y="789156"/>
            <a:ext cx="78291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You deposited </a:t>
            </a:r>
            <a:r>
              <a:rPr lang="en-US" sz="3200" dirty="0" smtClean="0"/>
              <a:t>$2000 </a:t>
            </a:r>
            <a:r>
              <a:rPr lang="en-US" sz="3200" dirty="0"/>
              <a:t>in an account that pays 4</a:t>
            </a:r>
            <a:r>
              <a:rPr lang="en-US" sz="3200" dirty="0" smtClean="0"/>
              <a:t>% </a:t>
            </a:r>
            <a:r>
              <a:rPr lang="en-US" sz="3200" dirty="0"/>
              <a:t>annual interest.  Find the balance after </a:t>
            </a:r>
            <a:r>
              <a:rPr lang="en-US" sz="3200" dirty="0" smtClean="0"/>
              <a:t>3 </a:t>
            </a:r>
            <a:r>
              <a:rPr lang="en-US" sz="3200" dirty="0"/>
              <a:t>year if the interest is compounded </a:t>
            </a:r>
            <a:r>
              <a:rPr lang="en-US" sz="3200" dirty="0" smtClean="0"/>
              <a:t>daily.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50885"/>
              </p:ext>
            </p:extLst>
          </p:nvPr>
        </p:nvGraphicFramePr>
        <p:xfrm>
          <a:off x="400731" y="2998934"/>
          <a:ext cx="1560898" cy="802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7" name="Equation" r:id="rId3" imgW="889000" imgH="457200" progId="Equation.3">
                  <p:embed/>
                </p:oleObj>
              </mc:Choice>
              <mc:Fallback>
                <p:oleObj name="Equation" r:id="rId3" imgW="889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731" y="2998934"/>
                        <a:ext cx="1560898" cy="802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5402" y="3850329"/>
            <a:ext cx="24422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>
                <a:solidFill>
                  <a:srgbClr val="FF0000"/>
                </a:solidFill>
              </a:rPr>
              <a:t> = 2000, </a:t>
            </a:r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= 0.04, </a:t>
            </a:r>
          </a:p>
          <a:p>
            <a:r>
              <a:rPr lang="en-US" sz="2400" i="1" dirty="0" smtClean="0">
                <a:solidFill>
                  <a:srgbClr val="FF0000"/>
                </a:solidFill>
              </a:rPr>
              <a:t>n </a:t>
            </a:r>
            <a:r>
              <a:rPr lang="en-US" sz="2400" dirty="0" smtClean="0">
                <a:solidFill>
                  <a:srgbClr val="FF0000"/>
                </a:solidFill>
              </a:rPr>
              <a:t> = 365, </a:t>
            </a:r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 = 3 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58168"/>
              </p:ext>
            </p:extLst>
          </p:nvPr>
        </p:nvGraphicFramePr>
        <p:xfrm>
          <a:off x="3032125" y="2803525"/>
          <a:ext cx="2716213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8" name="Equation" r:id="rId5" imgW="1397000" imgH="457200" progId="Equation.3">
                  <p:embed/>
                </p:oleObj>
              </mc:Choice>
              <mc:Fallback>
                <p:oleObj name="Equation" r:id="rId5" imgW="1397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32125" y="2803525"/>
                        <a:ext cx="2716213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301098"/>
              </p:ext>
            </p:extLst>
          </p:nvPr>
        </p:nvGraphicFramePr>
        <p:xfrm>
          <a:off x="3143250" y="3867150"/>
          <a:ext cx="2493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9" name="Equation" r:id="rId7" imgW="1282700" imgH="279400" progId="Equation.3">
                  <p:embed/>
                </p:oleObj>
              </mc:Choice>
              <mc:Fallback>
                <p:oleObj name="Equation" r:id="rId7" imgW="12827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43250" y="3867150"/>
                        <a:ext cx="24939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386254"/>
              </p:ext>
            </p:extLst>
          </p:nvPr>
        </p:nvGraphicFramePr>
        <p:xfrm>
          <a:off x="6692900" y="3098800"/>
          <a:ext cx="15557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10" name="Equation" r:id="rId9" imgW="800100" imgH="177800" progId="Equation.3">
                  <p:embed/>
                </p:oleObj>
              </mc:Choice>
              <mc:Fallback>
                <p:oleObj name="Equation" r:id="rId9" imgW="800100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92900" y="3098800"/>
                        <a:ext cx="15557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931608" y="3672997"/>
            <a:ext cx="3212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The balance at the end of 3 years is $2254.98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68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72151" y="-21748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Homework</a:t>
            </a:r>
            <a:endParaRPr lang="en-US" sz="3600" dirty="0"/>
          </a:p>
        </p:txBody>
      </p:sp>
      <p:sp>
        <p:nvSpPr>
          <p:cNvPr id="3" name="Rectangle 2"/>
          <p:cNvSpPr/>
          <p:nvPr/>
        </p:nvSpPr>
        <p:spPr>
          <a:xfrm>
            <a:off x="4245592" y="98451"/>
            <a:ext cx="3771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p. 482: 25, 28, 29, 30, 35 </a:t>
            </a:r>
          </a:p>
        </p:txBody>
      </p:sp>
      <p:pic>
        <p:nvPicPr>
          <p:cNvPr id="4" name="Picture 3" descr="Screen Shot 2016-02-17 at 9.37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69" y="621671"/>
            <a:ext cx="7614839" cy="1870115"/>
          </a:xfrm>
          <a:prstGeom prst="rect">
            <a:avLst/>
          </a:prstGeom>
        </p:spPr>
      </p:pic>
      <p:pic>
        <p:nvPicPr>
          <p:cNvPr id="5" name="Picture 4" descr="Screen Shot 2016-02-17 at 9.38.2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2" y="2359201"/>
            <a:ext cx="8220593" cy="2554889"/>
          </a:xfrm>
          <a:prstGeom prst="rect">
            <a:avLst/>
          </a:prstGeom>
        </p:spPr>
      </p:pic>
      <p:pic>
        <p:nvPicPr>
          <p:cNvPr id="6" name="Picture 5" descr="Screen Shot 2016-02-17 at 9.38.5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69" y="4914090"/>
            <a:ext cx="7896524" cy="181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37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72353" y="1763751"/>
            <a:ext cx="80144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Students will be able to graph </a:t>
            </a:r>
            <a:r>
              <a:rPr lang="en-US" sz="4000" dirty="0" smtClean="0"/>
              <a:t>and model exponential </a:t>
            </a:r>
            <a:r>
              <a:rPr lang="en-US" sz="4000" dirty="0"/>
              <a:t>decay functions.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5495" y="4338715"/>
            <a:ext cx="81387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Exponential Functions (7.1-7.3) Quiz </a:t>
            </a:r>
            <a:r>
              <a:rPr lang="en-US" sz="3200" b="1" dirty="0" smtClean="0">
                <a:solidFill>
                  <a:srgbClr val="FF0000"/>
                </a:solidFill>
              </a:rPr>
              <a:t>on Friday!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84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1328"/>
            <a:ext cx="8229600" cy="1143000"/>
          </a:xfrm>
        </p:spPr>
        <p:txBody>
          <a:bodyPr/>
          <a:lstStyle/>
          <a:p>
            <a:r>
              <a:rPr lang="en-US" dirty="0" smtClean="0"/>
              <a:t>Exponential Functions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4513" y="1972456"/>
            <a:ext cx="79706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An </a:t>
            </a:r>
            <a:r>
              <a:rPr lang="en-US" sz="4000" u="sng" dirty="0" smtClean="0"/>
              <a:t>exponential function</a:t>
            </a:r>
            <a:r>
              <a:rPr lang="en-US" sz="4000" dirty="0" smtClean="0"/>
              <a:t> has the form </a:t>
            </a:r>
            <a:r>
              <a:rPr lang="en-US" sz="4000" b="1" i="1" dirty="0" smtClean="0"/>
              <a:t>y</a:t>
            </a:r>
            <a:r>
              <a:rPr lang="en-US" sz="4000" b="1" dirty="0" smtClean="0"/>
              <a:t> = </a:t>
            </a:r>
            <a:r>
              <a:rPr lang="en-US" sz="4000" b="1" i="1" dirty="0" err="1" smtClean="0"/>
              <a:t>ab</a:t>
            </a:r>
            <a:r>
              <a:rPr lang="en-US" sz="4000" b="1" i="1" baseline="30000" dirty="0" err="1" smtClean="0"/>
              <a:t>x</a:t>
            </a:r>
            <a:r>
              <a:rPr lang="en-US" sz="4000" b="1" dirty="0" smtClean="0"/>
              <a:t> </a:t>
            </a:r>
            <a:r>
              <a:rPr lang="en-US" sz="4000" dirty="0" smtClean="0"/>
              <a:t>where </a:t>
            </a:r>
            <a:r>
              <a:rPr lang="en-US" sz="4000" i="1" dirty="0" smtClean="0"/>
              <a:t>a</a:t>
            </a:r>
            <a:r>
              <a:rPr lang="en-US" sz="4000" dirty="0" smtClean="0"/>
              <a:t> ≠ 0 and the base </a:t>
            </a:r>
            <a:r>
              <a:rPr lang="en-US" sz="4000" i="1" dirty="0" smtClean="0"/>
              <a:t>b</a:t>
            </a:r>
            <a:r>
              <a:rPr lang="en-US" sz="4000" dirty="0" smtClean="0"/>
              <a:t> is a positive number other than 1. 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404250"/>
            <a:ext cx="8579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 do you think makes a function an exponential </a:t>
            </a:r>
            <a:r>
              <a:rPr lang="en-US" sz="2800" i="1" dirty="0" smtClean="0"/>
              <a:t>growth</a:t>
            </a:r>
            <a:r>
              <a:rPr lang="en-US" sz="2800" dirty="0" smtClean="0"/>
              <a:t> function?  </a:t>
            </a:r>
          </a:p>
          <a:p>
            <a:r>
              <a:rPr lang="en-US" sz="2800" dirty="0" smtClean="0"/>
              <a:t>Think about the equations from the M&amp;M’s activity.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0078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3743" y="168463"/>
            <a:ext cx="869590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If </a:t>
            </a:r>
            <a:r>
              <a:rPr lang="en-US" sz="3600" i="1" dirty="0" smtClean="0"/>
              <a:t>a</a:t>
            </a:r>
            <a:r>
              <a:rPr lang="en-US" sz="3600" dirty="0" smtClean="0"/>
              <a:t> &gt; 0 and 0 &lt; </a:t>
            </a:r>
            <a:r>
              <a:rPr lang="en-US" sz="3600" i="1" dirty="0" smtClean="0"/>
              <a:t>b</a:t>
            </a:r>
            <a:r>
              <a:rPr lang="en-US" sz="3600" dirty="0" smtClean="0"/>
              <a:t> &lt; 1, then the function </a:t>
            </a:r>
          </a:p>
          <a:p>
            <a:r>
              <a:rPr lang="en-US" sz="3600" i="1" dirty="0" smtClean="0"/>
              <a:t>y</a:t>
            </a:r>
            <a:r>
              <a:rPr lang="en-US" sz="3600" dirty="0" smtClean="0"/>
              <a:t> = </a:t>
            </a:r>
            <a:r>
              <a:rPr lang="en-US" sz="3600" i="1" dirty="0" err="1" smtClean="0"/>
              <a:t>ab</a:t>
            </a:r>
            <a:r>
              <a:rPr lang="en-US" sz="3600" i="1" baseline="30000" dirty="0" err="1" smtClean="0"/>
              <a:t>x</a:t>
            </a:r>
            <a:r>
              <a:rPr lang="en-US" sz="3600" i="1" dirty="0" smtClean="0"/>
              <a:t> </a:t>
            </a:r>
            <a:r>
              <a:rPr lang="en-US" sz="3600" dirty="0" smtClean="0"/>
              <a:t>is an </a:t>
            </a:r>
            <a:r>
              <a:rPr lang="en-US" sz="3600" u="sng" dirty="0" smtClean="0"/>
              <a:t>exponential decay function</a:t>
            </a:r>
            <a:r>
              <a:rPr lang="en-US" sz="3600" dirty="0" smtClean="0"/>
              <a:t>, and </a:t>
            </a:r>
            <a:r>
              <a:rPr lang="en-US" sz="3600" i="1" dirty="0" smtClean="0"/>
              <a:t>b</a:t>
            </a:r>
            <a:r>
              <a:rPr lang="en-US" sz="3600" dirty="0" smtClean="0"/>
              <a:t> is called the </a:t>
            </a:r>
            <a:r>
              <a:rPr lang="en-US" sz="3600" u="sng" dirty="0" smtClean="0"/>
              <a:t>decay factor</a:t>
            </a:r>
            <a:r>
              <a:rPr lang="en-US" sz="3600" dirty="0" smtClean="0"/>
              <a:t>. 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48097" y="2035088"/>
            <a:ext cx="828784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Parent Function for </a:t>
            </a:r>
            <a:r>
              <a:rPr lang="en-US" sz="3200" dirty="0"/>
              <a:t>Exponential </a:t>
            </a:r>
            <a:r>
              <a:rPr lang="en-US" sz="3200" dirty="0" smtClean="0"/>
              <a:t>Decay </a:t>
            </a:r>
            <a:r>
              <a:rPr lang="en-US" sz="3200" dirty="0"/>
              <a:t>Functions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9391" y="2771827"/>
            <a:ext cx="8860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function </a:t>
            </a:r>
            <a:r>
              <a:rPr lang="en-US" sz="2800" i="1" dirty="0" smtClean="0"/>
              <a:t>f</a:t>
            </a:r>
            <a:r>
              <a:rPr lang="en-US" sz="2800" dirty="0" smtClean="0"/>
              <a:t>(</a:t>
            </a:r>
            <a:r>
              <a:rPr lang="en-US" sz="2800" i="1" dirty="0" smtClean="0"/>
              <a:t>x</a:t>
            </a:r>
            <a:r>
              <a:rPr lang="en-US" sz="2800" dirty="0" smtClean="0"/>
              <a:t>) = </a:t>
            </a:r>
            <a:r>
              <a:rPr lang="en-US" sz="2800" i="1" dirty="0" err="1" smtClean="0"/>
              <a:t>b</a:t>
            </a:r>
            <a:r>
              <a:rPr lang="en-US" sz="2800" i="1" baseline="30000" dirty="0" err="1" smtClean="0"/>
              <a:t>x</a:t>
            </a:r>
            <a:r>
              <a:rPr lang="en-US" sz="2800" i="1" dirty="0" smtClean="0"/>
              <a:t>, </a:t>
            </a:r>
            <a:r>
              <a:rPr lang="en-US" sz="2800" dirty="0" smtClean="0"/>
              <a:t>where 0 &lt; </a:t>
            </a:r>
            <a:r>
              <a:rPr lang="en-US" sz="2800" i="1" dirty="0" smtClean="0"/>
              <a:t>b</a:t>
            </a:r>
            <a:r>
              <a:rPr lang="en-US" sz="2800" dirty="0" smtClean="0"/>
              <a:t> &lt; 1, is the parent function for the family of exponential decay functions with base </a:t>
            </a:r>
            <a:r>
              <a:rPr lang="en-US" sz="2800" i="1" dirty="0" smtClean="0"/>
              <a:t>b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821996" y="6011934"/>
            <a:ext cx="8157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domain of </a:t>
            </a:r>
            <a:r>
              <a:rPr lang="en-US" sz="2400" i="1" dirty="0"/>
              <a:t>f</a:t>
            </a:r>
            <a:r>
              <a:rPr lang="en-US" sz="2400" dirty="0"/>
              <a:t>(</a:t>
            </a:r>
            <a:r>
              <a:rPr lang="en-US" sz="2400" i="1" dirty="0"/>
              <a:t>x</a:t>
            </a:r>
            <a:r>
              <a:rPr lang="en-US" sz="2400" dirty="0"/>
              <a:t>) = </a:t>
            </a:r>
            <a:r>
              <a:rPr lang="en-US" sz="2400" i="1" dirty="0" err="1"/>
              <a:t>b</a:t>
            </a:r>
            <a:r>
              <a:rPr lang="en-US" sz="2400" i="1" baseline="30000" dirty="0" err="1"/>
              <a:t>x</a:t>
            </a:r>
            <a:r>
              <a:rPr lang="en-US" sz="2400" dirty="0" smtClean="0"/>
              <a:t> is (-∞, ∞), the range is (0, ∞</a:t>
            </a:r>
            <a:r>
              <a:rPr lang="en-US" sz="2400" dirty="0"/>
              <a:t>), </a:t>
            </a:r>
            <a:r>
              <a:rPr lang="en-US" sz="2400" dirty="0" smtClean="0"/>
              <a:t>and </a:t>
            </a:r>
            <a:r>
              <a:rPr lang="en-US" sz="2400" dirty="0"/>
              <a:t>the asymptote is the line </a:t>
            </a:r>
            <a:r>
              <a:rPr lang="en-US" sz="2400" i="1" dirty="0"/>
              <a:t>y</a:t>
            </a:r>
            <a:r>
              <a:rPr lang="en-US" sz="2400" dirty="0"/>
              <a:t> = 0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2" name="Picture 1" descr="Screen Shot 2016-02-18 at 2.02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68" y="3725934"/>
            <a:ext cx="72644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59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75086" y="25400"/>
            <a:ext cx="8229600" cy="1143000"/>
          </a:xfrm>
        </p:spPr>
        <p:txBody>
          <a:bodyPr/>
          <a:lstStyle/>
          <a:p>
            <a:r>
              <a:rPr lang="en-US" dirty="0" smtClean="0"/>
              <a:t>Graph            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0233" y="1505979"/>
            <a:ext cx="5484541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Step 1:  Make a table of values.</a:t>
            </a:r>
          </a:p>
          <a:p>
            <a:endParaRPr lang="en-US" sz="3200" dirty="0"/>
          </a:p>
          <a:p>
            <a:r>
              <a:rPr lang="en-US" sz="3200" dirty="0" smtClean="0"/>
              <a:t>Step 2:  Plot the points from the table.</a:t>
            </a:r>
          </a:p>
          <a:p>
            <a:endParaRPr lang="en-US" sz="3200" dirty="0"/>
          </a:p>
          <a:p>
            <a:r>
              <a:rPr lang="en-US" sz="3200" dirty="0" smtClean="0"/>
              <a:t>Step 3:  Draw, from </a:t>
            </a:r>
            <a:r>
              <a:rPr lang="en-US" sz="3200" i="1" dirty="0" smtClean="0"/>
              <a:t>right</a:t>
            </a:r>
            <a:r>
              <a:rPr lang="en-US" sz="3200" dirty="0" smtClean="0"/>
              <a:t> to </a:t>
            </a:r>
            <a:r>
              <a:rPr lang="en-US" sz="3200" i="1" dirty="0" smtClean="0"/>
              <a:t>left</a:t>
            </a:r>
            <a:r>
              <a:rPr lang="en-US" sz="3200" dirty="0" smtClean="0"/>
              <a:t>, a smooth curve that begins just above the x-axis, passes through the plotted points, and moves up to the left.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754774" y="4989026"/>
            <a:ext cx="30840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Domain: </a:t>
            </a:r>
            <a:r>
              <a:rPr lang="en-US" sz="3200" dirty="0">
                <a:solidFill>
                  <a:srgbClr val="FF0000"/>
                </a:solidFill>
              </a:rPr>
              <a:t>(-∞, ∞</a:t>
            </a:r>
            <a:r>
              <a:rPr lang="en-US" sz="32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Range: (0, </a:t>
            </a:r>
            <a:r>
              <a:rPr lang="en-US" sz="3200" dirty="0">
                <a:solidFill>
                  <a:srgbClr val="FF0000"/>
                </a:solidFill>
              </a:rPr>
              <a:t>∞)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Asymptote: </a:t>
            </a:r>
            <a:r>
              <a:rPr lang="en-US" sz="3200" i="1" dirty="0" smtClean="0">
                <a:solidFill>
                  <a:srgbClr val="FF0000"/>
                </a:solidFill>
              </a:rPr>
              <a:t>y</a:t>
            </a:r>
            <a:r>
              <a:rPr lang="en-US" sz="3200" dirty="0" smtClean="0">
                <a:solidFill>
                  <a:srgbClr val="FF0000"/>
                </a:solidFill>
              </a:rPr>
              <a:t>  = 0</a:t>
            </a:r>
            <a:endParaRPr 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853726"/>
              </p:ext>
            </p:extLst>
          </p:nvPr>
        </p:nvGraphicFramePr>
        <p:xfrm>
          <a:off x="2439714" y="73398"/>
          <a:ext cx="1370604" cy="1147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80" name="Equation" r:id="rId3" imgW="546100" imgH="457200" progId="Equation.3">
                  <p:embed/>
                </p:oleObj>
              </mc:Choice>
              <mc:Fallback>
                <p:oleObj name="Equation" r:id="rId3" imgW="5461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9714" y="73398"/>
                        <a:ext cx="1370604" cy="1147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Screen Shot 2016-02-18 at 2.05.45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180" y="299479"/>
            <a:ext cx="4191000" cy="1206500"/>
          </a:xfrm>
          <a:prstGeom prst="rect">
            <a:avLst/>
          </a:prstGeom>
        </p:spPr>
      </p:pic>
      <p:pic>
        <p:nvPicPr>
          <p:cNvPr id="9" name="Picture 8" descr="Screen Shot 2016-02-18 at 2.08.45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774" y="1955053"/>
            <a:ext cx="3047427" cy="279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75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Graph the following functions and state domain, range, and asymptote.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75582" y="1999476"/>
            <a:ext cx="5170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2</a:t>
            </a:r>
            <a:r>
              <a:rPr lang="en-US" sz="3200" dirty="0" smtClean="0"/>
              <a:t>)</a:t>
            </a:r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/>
              <a:t>3</a:t>
            </a:r>
            <a:r>
              <a:rPr lang="en-US" sz="3200" dirty="0" smtClean="0"/>
              <a:t>) 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684862"/>
              </p:ext>
            </p:extLst>
          </p:nvPr>
        </p:nvGraphicFramePr>
        <p:xfrm>
          <a:off x="1117600" y="1708150"/>
          <a:ext cx="1855788" cy="13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18" name="Equation" r:id="rId3" imgW="635000" imgH="457200" progId="Equation.3">
                  <p:embed/>
                </p:oleObj>
              </mc:Choice>
              <mc:Fallback>
                <p:oleObj name="Equation" r:id="rId3" imgW="635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7600" y="1708150"/>
                        <a:ext cx="1855788" cy="133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758603"/>
              </p:ext>
            </p:extLst>
          </p:nvPr>
        </p:nvGraphicFramePr>
        <p:xfrm>
          <a:off x="1081088" y="4008438"/>
          <a:ext cx="2078037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19" name="Equation" r:id="rId5" imgW="711200" imgH="457200" progId="Equation.3">
                  <p:embed/>
                </p:oleObj>
              </mc:Choice>
              <mc:Fallback>
                <p:oleObj name="Equation" r:id="rId5" imgW="7112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1088" y="4008438"/>
                        <a:ext cx="2078037" cy="133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355913" y="2204124"/>
            <a:ext cx="272166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Domain: </a:t>
            </a:r>
            <a:r>
              <a:rPr lang="en-US" sz="2800" dirty="0"/>
              <a:t>(-∞, ∞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Range: (0, </a:t>
            </a:r>
            <a:r>
              <a:rPr lang="en-US" sz="2800" dirty="0"/>
              <a:t>∞)</a:t>
            </a:r>
            <a:r>
              <a:rPr lang="en-US" sz="2800" dirty="0" smtClean="0"/>
              <a:t> </a:t>
            </a:r>
          </a:p>
          <a:p>
            <a:r>
              <a:rPr lang="en-US" sz="2800" dirty="0"/>
              <a:t>Asymptote: </a:t>
            </a:r>
            <a:r>
              <a:rPr lang="en-US" sz="2800" i="1" dirty="0"/>
              <a:t>y</a:t>
            </a:r>
            <a:r>
              <a:rPr lang="en-US" sz="2800" dirty="0"/>
              <a:t>  = </a:t>
            </a:r>
            <a:r>
              <a:rPr lang="en-US" sz="2800" dirty="0" smtClean="0"/>
              <a:t>0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355913" y="4868059"/>
            <a:ext cx="272166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Domain: </a:t>
            </a:r>
            <a:r>
              <a:rPr lang="en-US" sz="2800" dirty="0"/>
              <a:t>(-∞, ∞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Range: (-∞, 0) </a:t>
            </a:r>
          </a:p>
          <a:p>
            <a:r>
              <a:rPr lang="en-US" sz="2800" dirty="0">
                <a:solidFill>
                  <a:srgbClr val="000000"/>
                </a:solidFill>
              </a:rPr>
              <a:t>Asymptote: </a:t>
            </a:r>
            <a:r>
              <a:rPr lang="en-US" sz="2800" i="1" dirty="0">
                <a:solidFill>
                  <a:srgbClr val="000000"/>
                </a:solidFill>
              </a:rPr>
              <a:t>y</a:t>
            </a:r>
            <a:r>
              <a:rPr lang="en-US" sz="2800" dirty="0">
                <a:solidFill>
                  <a:srgbClr val="000000"/>
                </a:solidFill>
              </a:rPr>
              <a:t>  = </a:t>
            </a:r>
            <a:r>
              <a:rPr lang="en-US" sz="2800" dirty="0" smtClean="0">
                <a:solidFill>
                  <a:srgbClr val="000000"/>
                </a:solidFill>
              </a:rPr>
              <a:t>0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6" name="Picture 5" descr="Screen Shot 2016-02-18 at 2.13.26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60" y="1708150"/>
            <a:ext cx="2514600" cy="2032000"/>
          </a:xfrm>
          <a:prstGeom prst="rect">
            <a:avLst/>
          </a:prstGeom>
        </p:spPr>
      </p:pic>
      <p:pic>
        <p:nvPicPr>
          <p:cNvPr id="11" name="Picture 10" descr="Screen Shot 2016-02-18 at 2.13.34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60" y="4310063"/>
            <a:ext cx="25019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75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9060" y="275553"/>
            <a:ext cx="8576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Graph                        .  State the domain,</a:t>
            </a:r>
          </a:p>
          <a:p>
            <a:endParaRPr lang="en-US" sz="800" dirty="0"/>
          </a:p>
          <a:p>
            <a:r>
              <a:rPr lang="en-US" sz="4000" dirty="0" smtClean="0"/>
              <a:t>range, and asymptote.</a:t>
            </a:r>
            <a:endParaRPr lang="en-US" sz="40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107819"/>
              </p:ext>
            </p:extLst>
          </p:nvPr>
        </p:nvGraphicFramePr>
        <p:xfrm>
          <a:off x="1687980" y="21553"/>
          <a:ext cx="2622465" cy="129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28" name="Equation" r:id="rId3" imgW="927100" imgH="457200" progId="Equation.3">
                  <p:embed/>
                </p:oleObj>
              </mc:Choice>
              <mc:Fallback>
                <p:oleObj name="Equation" r:id="rId3" imgW="9271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7980" y="21553"/>
                        <a:ext cx="2622465" cy="1293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607192" y="952946"/>
            <a:ext cx="2176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**Translation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334" y="1722103"/>
            <a:ext cx="6706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Make a table of values and sketch the graph.</a:t>
            </a:r>
            <a:endParaRPr lang="en-US" sz="28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038637"/>
              </p:ext>
            </p:extLst>
          </p:nvPr>
        </p:nvGraphicFramePr>
        <p:xfrm>
          <a:off x="705492" y="2295907"/>
          <a:ext cx="606384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0640"/>
                <a:gridCol w="1010640"/>
                <a:gridCol w="1010640"/>
                <a:gridCol w="1010640"/>
                <a:gridCol w="1010640"/>
                <a:gridCol w="10106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x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-2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y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-1/2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-5/4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-13/8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374417" y="4133327"/>
            <a:ext cx="18755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Domain:  </a:t>
            </a:r>
          </a:p>
          <a:p>
            <a:r>
              <a:rPr lang="en-US" sz="2800" dirty="0" smtClean="0"/>
              <a:t>Range:</a:t>
            </a:r>
          </a:p>
          <a:p>
            <a:r>
              <a:rPr lang="en-US" sz="2800" dirty="0" smtClean="0"/>
              <a:t>Asymptote: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767565" y="4140257"/>
            <a:ext cx="1295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(-</a:t>
            </a:r>
            <a:r>
              <a:rPr lang="en-US" sz="2800" dirty="0"/>
              <a:t>∞</a:t>
            </a:r>
            <a:r>
              <a:rPr lang="en-US" sz="2800" dirty="0" smtClean="0"/>
              <a:t>, ∞)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767565" y="4558393"/>
            <a:ext cx="1171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(-2, ∞)</a:t>
            </a:r>
            <a:endParaRPr lang="en-US" sz="2800" dirty="0"/>
          </a:p>
        </p:txBody>
      </p:sp>
      <p:pic>
        <p:nvPicPr>
          <p:cNvPr id="26" name="Picture 25" descr="Screen Shot 2016-02-19 at 8.47.53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218" y="3252557"/>
            <a:ext cx="3408064" cy="360544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46675" y="4999082"/>
            <a:ext cx="1068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y</a:t>
            </a:r>
            <a:r>
              <a:rPr lang="en-US" sz="2800" dirty="0" smtClean="0"/>
              <a:t> = -2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484889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519"/>
            <a:ext cx="8229600" cy="1143000"/>
          </a:xfrm>
        </p:spPr>
        <p:txBody>
          <a:bodyPr/>
          <a:lstStyle/>
          <a:p>
            <a:r>
              <a:rPr lang="en-US" dirty="0" smtClean="0"/>
              <a:t>Exponential Decay Models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255519"/>
            <a:ext cx="85663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When a real-life quantity decreases by a fixed percent each year (or other time period), the amount </a:t>
            </a:r>
            <a:r>
              <a:rPr lang="en-US" sz="3200" i="1" dirty="0" smtClean="0"/>
              <a:t>y</a:t>
            </a:r>
            <a:r>
              <a:rPr lang="en-US" sz="3200" dirty="0" smtClean="0"/>
              <a:t> of the quantity after </a:t>
            </a:r>
            <a:r>
              <a:rPr lang="en-US" sz="3200" i="1" dirty="0" smtClean="0"/>
              <a:t>t</a:t>
            </a:r>
            <a:r>
              <a:rPr lang="en-US" sz="3200" dirty="0" smtClean="0"/>
              <a:t> years can be modeled by the equation: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875576"/>
              </p:ext>
            </p:extLst>
          </p:nvPr>
        </p:nvGraphicFramePr>
        <p:xfrm>
          <a:off x="2886720" y="3289300"/>
          <a:ext cx="2788167" cy="1039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52" name="Equation" r:id="rId3" imgW="749300" imgH="279400" progId="Equation.3">
                  <p:embed/>
                </p:oleObj>
              </mc:Choice>
              <mc:Fallback>
                <p:oleObj name="Equation" r:id="rId3" imgW="749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86720" y="3289300"/>
                        <a:ext cx="2788167" cy="1039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512" y="4396506"/>
            <a:ext cx="80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</a:t>
            </a:r>
            <a:r>
              <a:rPr lang="en-US" sz="3200" i="1" dirty="0" smtClean="0"/>
              <a:t>a</a:t>
            </a:r>
            <a:r>
              <a:rPr lang="en-US" sz="3200" dirty="0" smtClean="0"/>
              <a:t> is the initial amount and </a:t>
            </a:r>
            <a:r>
              <a:rPr lang="en-US" sz="3200" i="1" dirty="0" smtClean="0"/>
              <a:t>r</a:t>
            </a:r>
            <a:r>
              <a:rPr lang="en-US" sz="3200" dirty="0" smtClean="0"/>
              <a:t> is the percent decrease expressed as a decimal.  Note that the quantity 1 – </a:t>
            </a:r>
            <a:r>
              <a:rPr lang="en-US" sz="3200" i="1" dirty="0" smtClean="0"/>
              <a:t>r</a:t>
            </a:r>
            <a:r>
              <a:rPr lang="en-US" sz="3200" dirty="0" smtClean="0"/>
              <a:t> is the decay factor.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29838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326" y="0"/>
            <a:ext cx="830965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 new snowmobile costs $4200.  The value of the snowmobile decreases by 10% each year.</a:t>
            </a:r>
          </a:p>
          <a:p>
            <a:endParaRPr lang="en-US" sz="1000" dirty="0" smtClean="0"/>
          </a:p>
          <a:p>
            <a:pPr marL="514350" indent="-514350">
              <a:buAutoNum type="alphaLcParenR"/>
            </a:pPr>
            <a:r>
              <a:rPr lang="en-US" sz="2600" dirty="0" smtClean="0"/>
              <a:t>Write an exponential decay model giving the snowmobile’s value </a:t>
            </a:r>
            <a:r>
              <a:rPr lang="en-US" sz="2600" i="1" dirty="0"/>
              <a:t>y</a:t>
            </a:r>
            <a:r>
              <a:rPr lang="en-US" sz="2600" dirty="0" smtClean="0"/>
              <a:t> (in dollars) after </a:t>
            </a:r>
            <a:r>
              <a:rPr lang="en-US" sz="2600" i="1" dirty="0" smtClean="0"/>
              <a:t>t</a:t>
            </a:r>
            <a:r>
              <a:rPr lang="en-US" sz="2600" dirty="0" smtClean="0"/>
              <a:t> years.</a:t>
            </a:r>
          </a:p>
          <a:p>
            <a:r>
              <a:rPr lang="en-US" sz="2600" dirty="0" smtClean="0"/>
              <a:t>  </a:t>
            </a:r>
            <a:endParaRPr lang="en-US" sz="2600" dirty="0"/>
          </a:p>
          <a:p>
            <a:pPr marL="514350" indent="-514350">
              <a:buAutoNum type="alphaLcParenR"/>
            </a:pPr>
            <a:endParaRPr lang="en-US" sz="2600" dirty="0" smtClean="0"/>
          </a:p>
          <a:p>
            <a:endParaRPr lang="en-US" sz="1100" dirty="0" smtClean="0"/>
          </a:p>
          <a:p>
            <a:r>
              <a:rPr lang="en-US" sz="2600" dirty="0" smtClean="0"/>
              <a:t>b) What is the value after 3 years?</a:t>
            </a:r>
          </a:p>
          <a:p>
            <a:pPr marL="514350" indent="-514350">
              <a:buFontTx/>
              <a:buAutoNum type="alphaLcParenR"/>
            </a:pPr>
            <a:endParaRPr lang="en-US" sz="2600" dirty="0"/>
          </a:p>
          <a:p>
            <a:pPr marL="514350" indent="-514350">
              <a:buAutoNum type="alphaLcParenR"/>
            </a:pPr>
            <a:endParaRPr lang="en-US" sz="2600" dirty="0" smtClean="0"/>
          </a:p>
          <a:p>
            <a:endParaRPr lang="en-US" dirty="0" smtClean="0"/>
          </a:p>
          <a:p>
            <a:r>
              <a:rPr lang="en-US" sz="2600" dirty="0" smtClean="0"/>
              <a:t>c) Graph the model.</a:t>
            </a:r>
          </a:p>
          <a:p>
            <a:endParaRPr lang="en-US" sz="1200" dirty="0" smtClean="0"/>
          </a:p>
          <a:p>
            <a:r>
              <a:rPr lang="en-US" sz="2600" dirty="0" smtClean="0"/>
              <a:t>d) </a:t>
            </a:r>
            <a:r>
              <a:rPr lang="en-US" sz="2800" dirty="0"/>
              <a:t>Use the graph to estimate </a:t>
            </a:r>
            <a:endParaRPr lang="en-US" sz="2800" dirty="0" smtClean="0"/>
          </a:p>
          <a:p>
            <a:r>
              <a:rPr lang="en-US" sz="2800" dirty="0" smtClean="0"/>
              <a:t>when </a:t>
            </a:r>
            <a:r>
              <a:rPr lang="en-US" sz="2800" dirty="0"/>
              <a:t>the value of the </a:t>
            </a:r>
            <a:endParaRPr lang="en-US" sz="2800" dirty="0" smtClean="0"/>
          </a:p>
          <a:p>
            <a:r>
              <a:rPr lang="en-US" sz="2800" dirty="0" smtClean="0"/>
              <a:t>snowmobile </a:t>
            </a:r>
            <a:r>
              <a:rPr lang="en-US" sz="2800" dirty="0"/>
              <a:t>will be $2500. </a:t>
            </a:r>
            <a:endParaRPr lang="en-US" sz="2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650226"/>
              </p:ext>
            </p:extLst>
          </p:nvPr>
        </p:nvGraphicFramePr>
        <p:xfrm>
          <a:off x="542901" y="2092551"/>
          <a:ext cx="1680213" cy="626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32" name="Equation" r:id="rId3" imgW="749300" imgH="279400" progId="Equation.3">
                  <p:embed/>
                </p:oleObj>
              </mc:Choice>
              <mc:Fallback>
                <p:oleObj name="Equation" r:id="rId3" imgW="749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01" y="2092551"/>
                        <a:ext cx="1680213" cy="626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94904" y="1888074"/>
            <a:ext cx="1274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>
                <a:solidFill>
                  <a:srgbClr val="FF0000"/>
                </a:solidFill>
              </a:rPr>
              <a:t> = 4200</a:t>
            </a:r>
          </a:p>
          <a:p>
            <a:r>
              <a:rPr lang="en-US" sz="2400" i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rgbClr val="FF0000"/>
                </a:solidFill>
              </a:rPr>
              <a:t> = 0.10</a:t>
            </a:r>
            <a:endParaRPr lang="en-US" sz="2400" i="1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38217"/>
              </p:ext>
            </p:extLst>
          </p:nvPr>
        </p:nvGraphicFramePr>
        <p:xfrm>
          <a:off x="3656013" y="2062912"/>
          <a:ext cx="2646362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33" name="Equation" r:id="rId5" imgW="1181100" imgH="279400" progId="Equation.3">
                  <p:embed/>
                </p:oleObj>
              </mc:Choice>
              <mc:Fallback>
                <p:oleObj name="Equation" r:id="rId5" imgW="11811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6013" y="2062912"/>
                        <a:ext cx="2646362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782271"/>
              </p:ext>
            </p:extLst>
          </p:nvPr>
        </p:nvGraphicFramePr>
        <p:xfrm>
          <a:off x="6548438" y="2062912"/>
          <a:ext cx="2246312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34" name="Equation" r:id="rId7" imgW="1003300" imgH="279400" progId="Equation.3">
                  <p:embed/>
                </p:oleObj>
              </mc:Choice>
              <mc:Fallback>
                <p:oleObj name="Equation" r:id="rId7" imgW="1003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48438" y="2062912"/>
                        <a:ext cx="2246312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593693"/>
              </p:ext>
            </p:extLst>
          </p:nvPr>
        </p:nvGraphicFramePr>
        <p:xfrm>
          <a:off x="1363822" y="3261069"/>
          <a:ext cx="206216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35" name="Equation" r:id="rId9" imgW="1016000" imgH="279400" progId="Equation.3">
                  <p:embed/>
                </p:oleObj>
              </mc:Choice>
              <mc:Fallback>
                <p:oleObj name="Equation" r:id="rId9" imgW="10160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63822" y="3261069"/>
                        <a:ext cx="2062163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8326" y="3351183"/>
            <a:ext cx="810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>
                <a:solidFill>
                  <a:srgbClr val="FF0000"/>
                </a:solidFill>
              </a:rPr>
              <a:t> = 3</a:t>
            </a:r>
            <a:endParaRPr lang="en-US" sz="2400" i="1" dirty="0">
              <a:solidFill>
                <a:srgbClr val="FF000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873118"/>
              </p:ext>
            </p:extLst>
          </p:nvPr>
        </p:nvGraphicFramePr>
        <p:xfrm>
          <a:off x="3646255" y="3432921"/>
          <a:ext cx="15716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36" name="Equation" r:id="rId11" imgW="774700" imgH="190500" progId="Equation.3">
                  <p:embed/>
                </p:oleObj>
              </mc:Choice>
              <mc:Fallback>
                <p:oleObj name="Equation" r:id="rId11" imgW="774700" imgH="190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46255" y="3432921"/>
                        <a:ext cx="15716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59217" y="6027003"/>
            <a:ext cx="482796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 is between 4 and 5, </a:t>
            </a:r>
            <a:r>
              <a:rPr lang="en-US" sz="2400" dirty="0">
                <a:solidFill>
                  <a:srgbClr val="FF0000"/>
                </a:solidFill>
              </a:rPr>
              <a:t>so during </a:t>
            </a:r>
            <a:r>
              <a:rPr lang="en-US" sz="2400" dirty="0" smtClean="0">
                <a:solidFill>
                  <a:srgbClr val="FF0000"/>
                </a:solidFill>
              </a:rPr>
              <a:t>the 4th </a:t>
            </a:r>
            <a:r>
              <a:rPr lang="en-US" sz="2400" dirty="0">
                <a:solidFill>
                  <a:srgbClr val="FF0000"/>
                </a:solidFill>
              </a:rPr>
              <a:t>year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10043" y="3821859"/>
            <a:ext cx="136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$3061.80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" name="Picture 1" descr="Screen Shot 2016-02-19 at 7.39.37 A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501" y="3072251"/>
            <a:ext cx="3821532" cy="350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28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326" y="0"/>
            <a:ext cx="830965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value of a car can be modeled by the equation </a:t>
            </a:r>
          </a:p>
          <a:p>
            <a:r>
              <a:rPr lang="en-US" sz="2800" i="1" dirty="0" smtClean="0"/>
              <a:t>y</a:t>
            </a:r>
            <a:r>
              <a:rPr lang="en-US" sz="2800" dirty="0" smtClean="0"/>
              <a:t> = 24,000(0.845)</a:t>
            </a:r>
            <a:r>
              <a:rPr lang="en-US" sz="2800" i="1" baseline="30000" dirty="0" smtClean="0"/>
              <a:t>t</a:t>
            </a:r>
            <a:r>
              <a:rPr lang="en-US" sz="2800" dirty="0"/>
              <a:t> </a:t>
            </a:r>
            <a:r>
              <a:rPr lang="en-US" sz="2800" dirty="0" smtClean="0"/>
              <a:t>where </a:t>
            </a:r>
            <a:r>
              <a:rPr lang="en-US" sz="2800" i="1" dirty="0" smtClean="0"/>
              <a:t>t</a:t>
            </a:r>
            <a:r>
              <a:rPr lang="en-US" sz="2800" dirty="0" smtClean="0"/>
              <a:t> is the number of years since the car was purchased.</a:t>
            </a:r>
          </a:p>
          <a:p>
            <a:endParaRPr lang="en-US" sz="1000" dirty="0" smtClean="0"/>
          </a:p>
          <a:p>
            <a:r>
              <a:rPr lang="en-US" sz="2600" dirty="0" smtClean="0"/>
              <a:t>a) </a:t>
            </a:r>
            <a:r>
              <a:rPr lang="en-US" sz="2600" dirty="0"/>
              <a:t>Graph the model.</a:t>
            </a:r>
          </a:p>
          <a:p>
            <a:r>
              <a:rPr lang="en-US" sz="2600" dirty="0" smtClean="0"/>
              <a:t>  </a:t>
            </a:r>
            <a:endParaRPr lang="en-US" sz="2600" dirty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2600" dirty="0" smtClean="0"/>
              <a:t>b) Estimate when the value of the car will be $10,000.</a:t>
            </a:r>
          </a:p>
          <a:p>
            <a:endParaRPr lang="en-US" sz="26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2600" dirty="0"/>
              <a:t>c</a:t>
            </a:r>
            <a:r>
              <a:rPr lang="en-US" sz="2600" dirty="0" smtClean="0"/>
              <a:t>) Use the model to predict the value of the car after 50 years.  Is this a reasonable value? </a:t>
            </a:r>
            <a:r>
              <a:rPr lang="en-US" sz="2600" i="1" dirty="0" smtClean="0"/>
              <a:t>Explain</a:t>
            </a:r>
            <a:r>
              <a:rPr lang="en-US" sz="2600" dirty="0" smtClean="0"/>
              <a:t>.</a:t>
            </a:r>
            <a:endParaRPr lang="en-US" sz="2600" dirty="0"/>
          </a:p>
        </p:txBody>
      </p:sp>
      <p:pic>
        <p:nvPicPr>
          <p:cNvPr id="11" name="Picture 10" descr="Screen Shot 2016-02-19 at 9.14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434" y="969990"/>
            <a:ext cx="3154136" cy="282151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80844" y="5940088"/>
            <a:ext cx="886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$5.29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22989" y="5933588"/>
            <a:ext cx="6364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No; because a car does not normally last 50 years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7522" y="4399845"/>
            <a:ext cx="7430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 is between 4 and 5, so during the 4</a:t>
            </a:r>
            <a:r>
              <a:rPr lang="en-US" sz="2400" baseline="30000" dirty="0" smtClean="0">
                <a:solidFill>
                  <a:srgbClr val="FF0000"/>
                </a:solidFill>
              </a:rPr>
              <a:t>th</a:t>
            </a:r>
            <a:r>
              <a:rPr lang="en-US" sz="2400" dirty="0" smtClean="0">
                <a:solidFill>
                  <a:srgbClr val="FF0000"/>
                </a:solidFill>
              </a:rPr>
              <a:t> year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38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06918" y="-210813"/>
            <a:ext cx="8229600" cy="1143000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298856" y="81575"/>
            <a:ext cx="440938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p. 489: 3-6, </a:t>
            </a:r>
            <a:r>
              <a:rPr lang="en-US" sz="3200" dirty="0" smtClean="0"/>
              <a:t>14, 19</a:t>
            </a:r>
            <a:r>
              <a:rPr lang="en-US" sz="3200" dirty="0"/>
              <a:t>, 30, 31 </a:t>
            </a:r>
          </a:p>
        </p:txBody>
      </p:sp>
      <p:pic>
        <p:nvPicPr>
          <p:cNvPr id="4" name="Picture 3" descr="Screen Shot 2016-02-19 at 7.44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351"/>
            <a:ext cx="9144000" cy="1251161"/>
          </a:xfrm>
          <a:prstGeom prst="rect">
            <a:avLst/>
          </a:prstGeom>
        </p:spPr>
      </p:pic>
      <p:pic>
        <p:nvPicPr>
          <p:cNvPr id="5" name="Picture 4" descr="Screen Shot 2016-02-19 at 7.44.5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0" y="1917512"/>
            <a:ext cx="4876800" cy="330200"/>
          </a:xfrm>
          <a:prstGeom prst="rect">
            <a:avLst/>
          </a:prstGeom>
        </p:spPr>
      </p:pic>
      <p:pic>
        <p:nvPicPr>
          <p:cNvPr id="6" name="Picture 5" descr="Screen Shot 2016-02-19 at 7.45.02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8"/>
          <a:stretch/>
        </p:blipFill>
        <p:spPr>
          <a:xfrm>
            <a:off x="251760" y="2247712"/>
            <a:ext cx="2019300" cy="607196"/>
          </a:xfrm>
          <a:prstGeom prst="rect">
            <a:avLst/>
          </a:prstGeom>
        </p:spPr>
      </p:pic>
      <p:pic>
        <p:nvPicPr>
          <p:cNvPr id="7" name="Picture 6" descr="Screen Shot 2016-02-19 at 7.45.10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0" y="2854908"/>
            <a:ext cx="8001000" cy="368300"/>
          </a:xfrm>
          <a:prstGeom prst="rect">
            <a:avLst/>
          </a:prstGeom>
        </p:spPr>
      </p:pic>
      <p:pic>
        <p:nvPicPr>
          <p:cNvPr id="8" name="Picture 7" descr="Screen Shot 2016-02-19 at 7.45.20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60" y="3223208"/>
            <a:ext cx="2184400" cy="609600"/>
          </a:xfrm>
          <a:prstGeom prst="rect">
            <a:avLst/>
          </a:prstGeom>
        </p:spPr>
      </p:pic>
      <p:pic>
        <p:nvPicPr>
          <p:cNvPr id="9" name="Picture 8" descr="Screen Shot 2016-02-19 at 7.47.28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0" y="3832808"/>
            <a:ext cx="8470670" cy="19536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71060" y="6087494"/>
            <a:ext cx="480171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Problem 30 is on next slide!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2682" y="3281047"/>
            <a:ext cx="292726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**Find the asymptote as well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304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6-02-19 at 7.47.1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29" y="286123"/>
            <a:ext cx="8837861" cy="528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268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167"/>
            <a:ext cx="8229600" cy="1143000"/>
          </a:xfrm>
        </p:spPr>
        <p:txBody>
          <a:bodyPr/>
          <a:lstStyle/>
          <a:p>
            <a:r>
              <a:rPr lang="en-US" dirty="0" smtClean="0"/>
              <a:t>Warm Up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156167"/>
            <a:ext cx="8229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You invest $500 in the stock of a company.  The value of the stock decreases by 2% each year.  </a:t>
            </a:r>
            <a:r>
              <a:rPr lang="en-US" sz="3200" i="1" dirty="0" smtClean="0"/>
              <a:t>Describe</a:t>
            </a:r>
            <a:r>
              <a:rPr lang="en-US" sz="3200" dirty="0" smtClean="0"/>
              <a:t> and correct the error in writing a model for the value of the stock after </a:t>
            </a:r>
            <a:r>
              <a:rPr lang="en-US" sz="3200" i="1" dirty="0" smtClean="0"/>
              <a:t>t</a:t>
            </a:r>
            <a:r>
              <a:rPr lang="en-US" sz="3200" dirty="0" smtClean="0"/>
              <a:t> years.</a:t>
            </a:r>
            <a:endParaRPr lang="en-US" sz="3200" dirty="0"/>
          </a:p>
        </p:txBody>
      </p:sp>
      <p:pic>
        <p:nvPicPr>
          <p:cNvPr id="4" name="Picture 3" descr="Screen Shot 2016-02-21 at 10.20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3408081"/>
            <a:ext cx="5167780" cy="1771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5385" y="5305803"/>
            <a:ext cx="478969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The decay factor 1 – </a:t>
            </a:r>
            <a:r>
              <a:rPr lang="en-US" sz="3200" i="1" dirty="0" smtClean="0">
                <a:solidFill>
                  <a:srgbClr val="FF0000"/>
                </a:solidFill>
              </a:rPr>
              <a:t>r</a:t>
            </a:r>
            <a:r>
              <a:rPr lang="en-US" sz="3200" dirty="0" smtClean="0">
                <a:solidFill>
                  <a:srgbClr val="FF0000"/>
                </a:solidFill>
              </a:rPr>
              <a:t>, not r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0915" y="5897323"/>
            <a:ext cx="252462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y</a:t>
            </a:r>
            <a:r>
              <a:rPr lang="en-US" sz="3200" dirty="0" smtClean="0">
                <a:solidFill>
                  <a:srgbClr val="FF0000"/>
                </a:solidFill>
              </a:rPr>
              <a:t> = 500(0.98)</a:t>
            </a:r>
            <a:r>
              <a:rPr lang="en-US" sz="3200" i="1" baseline="30000" dirty="0" smtClean="0">
                <a:solidFill>
                  <a:srgbClr val="FF0000"/>
                </a:solidFill>
              </a:rPr>
              <a:t>t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0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68463"/>
            <a:ext cx="82296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If </a:t>
            </a:r>
            <a:r>
              <a:rPr lang="en-US" sz="3600" i="1" dirty="0" smtClean="0"/>
              <a:t>a</a:t>
            </a:r>
            <a:r>
              <a:rPr lang="en-US" sz="3600" dirty="0" smtClean="0"/>
              <a:t> &gt; 0 and </a:t>
            </a:r>
            <a:r>
              <a:rPr lang="en-US" sz="3600" i="1" dirty="0" smtClean="0"/>
              <a:t>b</a:t>
            </a:r>
            <a:r>
              <a:rPr lang="en-US" sz="3600" dirty="0" smtClean="0"/>
              <a:t> &gt; 1, then the function </a:t>
            </a:r>
            <a:r>
              <a:rPr lang="en-US" sz="3600" i="1" dirty="0" smtClean="0"/>
              <a:t>y</a:t>
            </a:r>
            <a:r>
              <a:rPr lang="en-US" sz="3600" dirty="0" smtClean="0"/>
              <a:t> = </a:t>
            </a:r>
            <a:r>
              <a:rPr lang="en-US" sz="3600" i="1" dirty="0" err="1" smtClean="0"/>
              <a:t>ab</a:t>
            </a:r>
            <a:r>
              <a:rPr lang="en-US" sz="3600" i="1" baseline="30000" dirty="0" err="1" smtClean="0"/>
              <a:t>x</a:t>
            </a:r>
            <a:r>
              <a:rPr lang="en-US" sz="3600" i="1" dirty="0" smtClean="0"/>
              <a:t> </a:t>
            </a:r>
            <a:r>
              <a:rPr lang="en-US" sz="3600" dirty="0" smtClean="0"/>
              <a:t>is an </a:t>
            </a:r>
            <a:r>
              <a:rPr lang="en-US" sz="3600" u="sng" dirty="0" smtClean="0"/>
              <a:t>exponential growth function</a:t>
            </a:r>
            <a:r>
              <a:rPr lang="en-US" sz="3600" dirty="0" smtClean="0"/>
              <a:t>, and </a:t>
            </a:r>
            <a:r>
              <a:rPr lang="en-US" sz="3600" i="1" dirty="0" smtClean="0"/>
              <a:t>b</a:t>
            </a:r>
            <a:r>
              <a:rPr lang="en-US" sz="3600" dirty="0" smtClean="0"/>
              <a:t> is called the </a:t>
            </a:r>
            <a:r>
              <a:rPr lang="en-US" sz="3600" u="sng" dirty="0" smtClean="0"/>
              <a:t>growth factor</a:t>
            </a:r>
            <a:r>
              <a:rPr lang="en-US" sz="3600" dirty="0" smtClean="0"/>
              <a:t>. 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83744" y="2086279"/>
            <a:ext cx="85401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Parent Function for </a:t>
            </a:r>
            <a:r>
              <a:rPr lang="en-US" sz="3200" dirty="0"/>
              <a:t>Exponential Growth Functions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3744" y="2671055"/>
            <a:ext cx="8860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function </a:t>
            </a:r>
            <a:r>
              <a:rPr lang="en-US" sz="2800" i="1" dirty="0" smtClean="0"/>
              <a:t>f</a:t>
            </a:r>
            <a:r>
              <a:rPr lang="en-US" sz="2800" dirty="0" smtClean="0"/>
              <a:t>(</a:t>
            </a:r>
            <a:r>
              <a:rPr lang="en-US" sz="2800" i="1" dirty="0" smtClean="0"/>
              <a:t>x</a:t>
            </a:r>
            <a:r>
              <a:rPr lang="en-US" sz="2800" dirty="0" smtClean="0"/>
              <a:t>) = </a:t>
            </a:r>
            <a:r>
              <a:rPr lang="en-US" sz="2800" i="1" dirty="0" err="1" smtClean="0"/>
              <a:t>b</a:t>
            </a:r>
            <a:r>
              <a:rPr lang="en-US" sz="2800" i="1" baseline="30000" dirty="0" err="1" smtClean="0"/>
              <a:t>x</a:t>
            </a:r>
            <a:r>
              <a:rPr lang="en-US" sz="2800" i="1" dirty="0" smtClean="0"/>
              <a:t>, </a:t>
            </a:r>
            <a:r>
              <a:rPr lang="en-US" sz="2800" dirty="0" smtClean="0"/>
              <a:t>where </a:t>
            </a:r>
            <a:r>
              <a:rPr lang="en-US" sz="2800" i="1" dirty="0" smtClean="0"/>
              <a:t>b</a:t>
            </a:r>
            <a:r>
              <a:rPr lang="en-US" sz="2800" dirty="0" smtClean="0"/>
              <a:t> &gt; 1, is the parent function for the family of exponential growth functions with base </a:t>
            </a:r>
            <a:r>
              <a:rPr lang="en-US" sz="2800" i="1" dirty="0" smtClean="0"/>
              <a:t>b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7" name="Picture 6" descr="Screen Shot 2016-02-17 at 9.12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81" y="3625162"/>
            <a:ext cx="7518400" cy="2184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9682" y="5829945"/>
            <a:ext cx="8514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domain of </a:t>
            </a:r>
            <a:r>
              <a:rPr lang="en-US" sz="2400" i="1" dirty="0"/>
              <a:t>f</a:t>
            </a:r>
            <a:r>
              <a:rPr lang="en-US" sz="2400" dirty="0"/>
              <a:t>(</a:t>
            </a:r>
            <a:r>
              <a:rPr lang="en-US" sz="2400" i="1" dirty="0"/>
              <a:t>x</a:t>
            </a:r>
            <a:r>
              <a:rPr lang="en-US" sz="2400" dirty="0"/>
              <a:t>) = </a:t>
            </a:r>
            <a:r>
              <a:rPr lang="en-US" sz="2400" i="1" dirty="0" err="1"/>
              <a:t>b</a:t>
            </a:r>
            <a:r>
              <a:rPr lang="en-US" sz="2400" i="1" baseline="30000" dirty="0" err="1"/>
              <a:t>x</a:t>
            </a:r>
            <a:r>
              <a:rPr lang="en-US" sz="2400" dirty="0" smtClean="0"/>
              <a:t> is (-∞, ∞), the range is (0, ∞), and the asymptote is the line </a:t>
            </a:r>
            <a:r>
              <a:rPr lang="en-US" sz="2400" i="1" dirty="0" smtClean="0"/>
              <a:t>y</a:t>
            </a:r>
            <a:r>
              <a:rPr lang="en-US" sz="2400" dirty="0" smtClean="0"/>
              <a:t> = 0.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65293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15035" y="-254339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Homework Questions?</a:t>
            </a:r>
            <a:endParaRPr lang="en-US" sz="3600" dirty="0"/>
          </a:p>
        </p:txBody>
      </p:sp>
      <p:sp>
        <p:nvSpPr>
          <p:cNvPr id="3" name="Rectangle 2"/>
          <p:cNvSpPr/>
          <p:nvPr/>
        </p:nvSpPr>
        <p:spPr>
          <a:xfrm>
            <a:off x="5423245" y="81574"/>
            <a:ext cx="3353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p. 489: 3-6, </a:t>
            </a:r>
            <a:r>
              <a:rPr lang="en-US" sz="2400" dirty="0" smtClean="0"/>
              <a:t>14, 19</a:t>
            </a:r>
            <a:r>
              <a:rPr lang="en-US" sz="2400" dirty="0"/>
              <a:t>, 30, 31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4470" y="543239"/>
            <a:ext cx="938305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3) exponential decay		4) 	exponential growth</a:t>
            </a:r>
          </a:p>
          <a:p>
            <a:endParaRPr lang="en-US" sz="2800" dirty="0"/>
          </a:p>
          <a:p>
            <a:r>
              <a:rPr lang="en-US" sz="2800" dirty="0" smtClean="0"/>
              <a:t>5) exponential growth		6) exponential decay</a:t>
            </a:r>
          </a:p>
          <a:p>
            <a:endParaRPr lang="en-US" sz="2800" dirty="0"/>
          </a:p>
          <a:p>
            <a:r>
              <a:rPr lang="en-US" sz="2800" dirty="0" smtClean="0"/>
              <a:t>14)							19)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30) a) about 119.65 mg	31) a) </a:t>
            </a:r>
            <a:r>
              <a:rPr lang="en-US" sz="2800" i="1" dirty="0" smtClean="0"/>
              <a:t>y</a:t>
            </a:r>
            <a:r>
              <a:rPr lang="en-US" sz="2800" dirty="0" smtClean="0"/>
              <a:t> = 200(0.75)</a:t>
            </a:r>
            <a:r>
              <a:rPr lang="en-US" sz="2800" i="1" baseline="30000" dirty="0" smtClean="0"/>
              <a:t>t</a:t>
            </a:r>
            <a:r>
              <a:rPr lang="en-US" sz="2800" dirty="0" smtClean="0"/>
              <a:t>; about $84.38 </a:t>
            </a:r>
          </a:p>
          <a:p>
            <a:r>
              <a:rPr lang="en-US" sz="2800" dirty="0"/>
              <a:t>	 </a:t>
            </a:r>
            <a:r>
              <a:rPr lang="en-US" sz="2800" dirty="0" smtClean="0"/>
              <a:t>b) about 98.01 mg			 b)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 c) about 72.17 mg</a:t>
            </a:r>
          </a:p>
          <a:p>
            <a:r>
              <a:rPr lang="en-US" sz="2800" dirty="0" smtClean="0"/>
              <a:t>									 c) after about 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									2.5 years</a:t>
            </a:r>
          </a:p>
        </p:txBody>
      </p:sp>
      <p:pic>
        <p:nvPicPr>
          <p:cNvPr id="5" name="Picture 4" descr="Screen Shot 2016-02-21 at 10.00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565" y="4953429"/>
            <a:ext cx="1808256" cy="17145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14565" y="2239247"/>
            <a:ext cx="261364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dirty="0"/>
              <a:t>Domain: (-∞, ∞)</a:t>
            </a:r>
          </a:p>
          <a:p>
            <a:r>
              <a:rPr lang="en-US" sz="2300" dirty="0"/>
              <a:t>Range: </a:t>
            </a:r>
            <a:r>
              <a:rPr lang="en-US" sz="2300" dirty="0" smtClean="0"/>
              <a:t>(-1, </a:t>
            </a:r>
            <a:r>
              <a:rPr lang="en-US" sz="2300" dirty="0"/>
              <a:t>∞</a:t>
            </a:r>
            <a:r>
              <a:rPr lang="en-US" sz="2300" dirty="0" smtClean="0"/>
              <a:t>)</a:t>
            </a:r>
          </a:p>
          <a:p>
            <a:r>
              <a:rPr lang="en-US" sz="2300" dirty="0" smtClean="0"/>
              <a:t>Asymptote: </a:t>
            </a:r>
            <a:r>
              <a:rPr lang="en-US" sz="2300" i="1" dirty="0" smtClean="0"/>
              <a:t>y</a:t>
            </a:r>
            <a:r>
              <a:rPr lang="en-US" sz="2300" dirty="0" smtClean="0"/>
              <a:t> = -1 </a:t>
            </a:r>
            <a:endParaRPr lang="en-US" sz="2300" dirty="0"/>
          </a:p>
        </p:txBody>
      </p:sp>
      <p:pic>
        <p:nvPicPr>
          <p:cNvPr id="7" name="Picture 6" descr="Screen Shot 2016-02-22 at 7.29.2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73" y="2239247"/>
            <a:ext cx="2458076" cy="1951691"/>
          </a:xfrm>
          <a:prstGeom prst="rect">
            <a:avLst/>
          </a:prstGeom>
        </p:spPr>
      </p:pic>
      <p:pic>
        <p:nvPicPr>
          <p:cNvPr id="8" name="Picture 7" descr="Screen Shot 2016-02-22 at 7.29.4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443" y="2447303"/>
            <a:ext cx="2434710" cy="174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37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23153" y="1738130"/>
            <a:ext cx="79636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Students will be able to understand continuously compounded </a:t>
            </a:r>
            <a:r>
              <a:rPr lang="en-US" sz="3600" dirty="0" smtClean="0"/>
              <a:t>interest.</a:t>
            </a:r>
          </a:p>
          <a:p>
            <a:endParaRPr lang="en-US" sz="3600" dirty="0"/>
          </a:p>
          <a:p>
            <a:r>
              <a:rPr lang="en-US" sz="3600" dirty="0" smtClean="0"/>
              <a:t>Students will be able to correct their mistakes from their rational functions test. 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48034" y="5389269"/>
            <a:ext cx="81387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Exponential Functions (7.1-7.3) Quiz </a:t>
            </a:r>
            <a:r>
              <a:rPr lang="en-US" sz="3200" b="1" dirty="0" smtClean="0">
                <a:solidFill>
                  <a:srgbClr val="FF0000"/>
                </a:solidFill>
              </a:rPr>
              <a:t>on Friday!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25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2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Continuously Compounded Interest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37167"/>
            <a:ext cx="8402917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When interest is compounded </a:t>
            </a:r>
            <a:r>
              <a:rPr lang="en-US" sz="3600" i="1" dirty="0" smtClean="0"/>
              <a:t>continuously</a:t>
            </a:r>
            <a:r>
              <a:rPr lang="en-US" sz="3600" dirty="0" smtClean="0"/>
              <a:t>, the amount </a:t>
            </a:r>
            <a:r>
              <a:rPr lang="en-US" sz="3600" i="1" dirty="0" smtClean="0"/>
              <a:t>A</a:t>
            </a:r>
            <a:r>
              <a:rPr lang="en-US" sz="3600" dirty="0" smtClean="0"/>
              <a:t> in an account after </a:t>
            </a:r>
            <a:r>
              <a:rPr lang="en-US" sz="3600" i="1" dirty="0" smtClean="0"/>
              <a:t>t</a:t>
            </a:r>
            <a:r>
              <a:rPr lang="en-US" sz="3600" dirty="0" smtClean="0"/>
              <a:t> years is given by the formula:</a:t>
            </a:r>
          </a:p>
          <a:p>
            <a:endParaRPr lang="en-US" sz="3600" dirty="0"/>
          </a:p>
          <a:p>
            <a:endParaRPr lang="en-US" sz="3600" dirty="0" smtClean="0"/>
          </a:p>
          <a:p>
            <a:endParaRPr lang="en-US" sz="3600" dirty="0"/>
          </a:p>
          <a:p>
            <a:r>
              <a:rPr lang="en-US" sz="3600" dirty="0" smtClean="0"/>
              <a:t>where </a:t>
            </a:r>
            <a:r>
              <a:rPr lang="en-US" sz="3600" i="1" dirty="0" smtClean="0"/>
              <a:t>P</a:t>
            </a:r>
            <a:r>
              <a:rPr lang="en-US" sz="3600" dirty="0" smtClean="0"/>
              <a:t> is the principal and </a:t>
            </a:r>
            <a:r>
              <a:rPr lang="en-US" sz="3600" i="1" dirty="0" smtClean="0"/>
              <a:t>r</a:t>
            </a:r>
            <a:r>
              <a:rPr lang="en-US" sz="3600" dirty="0" smtClean="0"/>
              <a:t> is the annual interest rate expressed as a decimal. </a:t>
            </a:r>
            <a:endParaRPr lang="en-US" sz="3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105024"/>
              </p:ext>
            </p:extLst>
          </p:nvPr>
        </p:nvGraphicFramePr>
        <p:xfrm>
          <a:off x="3295649" y="3390709"/>
          <a:ext cx="2635998" cy="1028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93" name="Equation" r:id="rId3" imgW="520700" imgH="203200" progId="Equation.3">
                  <p:embed/>
                </p:oleObj>
              </mc:Choice>
              <mc:Fallback>
                <p:oleObj name="Equation" r:id="rId3" imgW="5207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5649" y="3390709"/>
                        <a:ext cx="2635998" cy="1028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3115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68774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You deposit $4000 in an account that pays 6% annual interest compounded continuously.  What is the balance after 1 year?</a:t>
            </a:r>
            <a:endParaRPr lang="en-US" sz="36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454469"/>
              </p:ext>
            </p:extLst>
          </p:nvPr>
        </p:nvGraphicFramePr>
        <p:xfrm>
          <a:off x="824004" y="2762838"/>
          <a:ext cx="1739527" cy="67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35" name="Equation" r:id="rId3" imgW="520700" imgH="203200" progId="Equation.3">
                  <p:embed/>
                </p:oleObj>
              </mc:Choice>
              <mc:Fallback>
                <p:oleObj name="Equation" r:id="rId3" imgW="5207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4004" y="2762838"/>
                        <a:ext cx="1739527" cy="678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50870" y="2762838"/>
            <a:ext cx="25402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Write formula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350870" y="3503151"/>
            <a:ext cx="40460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Substitute 4000 for </a:t>
            </a:r>
            <a:r>
              <a:rPr lang="en-US" sz="3200" i="1" dirty="0" smtClean="0"/>
              <a:t>P</a:t>
            </a:r>
            <a:r>
              <a:rPr lang="en-US" sz="3200" dirty="0" smtClean="0"/>
              <a:t>, 0.06 for </a:t>
            </a:r>
            <a:r>
              <a:rPr lang="en-US" sz="3200" i="1" dirty="0" smtClean="0"/>
              <a:t>r</a:t>
            </a:r>
            <a:r>
              <a:rPr lang="en-US" sz="3200" dirty="0" smtClean="0"/>
              <a:t>, and 1 for </a:t>
            </a:r>
            <a:r>
              <a:rPr lang="en-US" sz="3200" i="1" dirty="0" smtClean="0"/>
              <a:t>t</a:t>
            </a:r>
            <a:endParaRPr lang="en-US" sz="32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724949"/>
              </p:ext>
            </p:extLst>
          </p:nvPr>
        </p:nvGraphicFramePr>
        <p:xfrm>
          <a:off x="1226856" y="3632414"/>
          <a:ext cx="26733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36" name="Equation" r:id="rId5" imgW="800100" imgH="203200" progId="Equation.3">
                  <p:embed/>
                </p:oleObj>
              </mc:Choice>
              <mc:Fallback>
                <p:oleObj name="Equation" r:id="rId5" imgW="8001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6856" y="3632414"/>
                        <a:ext cx="26733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50870" y="4876687"/>
            <a:ext cx="40460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Use a calculator</a:t>
            </a:r>
            <a:endParaRPr lang="en-US" sz="32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29195"/>
              </p:ext>
            </p:extLst>
          </p:nvPr>
        </p:nvGraphicFramePr>
        <p:xfrm>
          <a:off x="1226856" y="4876687"/>
          <a:ext cx="220662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37" name="Equation" r:id="rId7" imgW="660400" imgH="177800" progId="Equation.3">
                  <p:embed/>
                </p:oleObj>
              </mc:Choice>
              <mc:Fallback>
                <p:oleObj name="Equation" r:id="rId7" imgW="660400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6856" y="4876687"/>
                        <a:ext cx="2206625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66524" y="5767294"/>
            <a:ext cx="8593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The balance at the end of 1 year is $4247.35.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70894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68774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You deposit $2500 in an account that pays 5% annual interest compounded continuously.  Find the balance after each amount of time.</a:t>
            </a:r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911412" y="2373577"/>
            <a:ext cx="2364750" cy="384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LcParenR"/>
            </a:pPr>
            <a:r>
              <a:rPr lang="en-US" sz="3600" dirty="0" smtClean="0"/>
              <a:t>2 years</a:t>
            </a:r>
          </a:p>
          <a:p>
            <a:endParaRPr lang="en-US" sz="2800" dirty="0"/>
          </a:p>
          <a:p>
            <a:endParaRPr lang="en-US" sz="3600" dirty="0" smtClean="0"/>
          </a:p>
          <a:p>
            <a:pPr marL="514350" indent="-514350">
              <a:buAutoNum type="alphaLcParenR"/>
            </a:pPr>
            <a:r>
              <a:rPr lang="en-US" sz="3600" dirty="0" smtClean="0"/>
              <a:t>5 years</a:t>
            </a:r>
          </a:p>
          <a:p>
            <a:endParaRPr lang="en-US" sz="2800" dirty="0"/>
          </a:p>
          <a:p>
            <a:pPr marL="514350" indent="-514350">
              <a:buAutoNum type="alphaLcParenR"/>
            </a:pPr>
            <a:endParaRPr lang="en-US" sz="3600" dirty="0" smtClean="0"/>
          </a:p>
          <a:p>
            <a:pPr marL="514350" indent="-514350">
              <a:buAutoNum type="alphaLcParenR"/>
            </a:pPr>
            <a:r>
              <a:rPr lang="en-US" sz="3600" dirty="0" smtClean="0"/>
              <a:t>7.5 years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5020236" y="2705831"/>
            <a:ext cx="174418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$2762.93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0236" y="4332482"/>
            <a:ext cx="174418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$3210.06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0236" y="5759119"/>
            <a:ext cx="174418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$3637.48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995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1918"/>
            <a:ext cx="8229600" cy="1143000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68575" y="1434918"/>
            <a:ext cx="1883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p. 497: 57, 58</a:t>
            </a:r>
            <a:endParaRPr lang="en-US" sz="2400" dirty="0"/>
          </a:p>
        </p:txBody>
      </p:sp>
      <p:pic>
        <p:nvPicPr>
          <p:cNvPr id="4" name="Picture 3" descr="Screen Shot 2017-02-27 at 9.33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3196"/>
            <a:ext cx="9144000" cy="17514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29090" y="2681264"/>
            <a:ext cx="957710" cy="266559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976928" y="3570620"/>
            <a:ext cx="957710" cy="266559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66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2587" y="1761129"/>
            <a:ext cx="81877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Students will be able to understand the natural base </a:t>
            </a:r>
            <a:r>
              <a:rPr lang="en-US" sz="4000" i="1" dirty="0"/>
              <a:t>e</a:t>
            </a:r>
            <a:r>
              <a:rPr lang="en-US" sz="4000" dirty="0"/>
              <a:t> functions. </a:t>
            </a:r>
          </a:p>
        </p:txBody>
      </p:sp>
    </p:spTree>
    <p:extLst>
      <p:ext uri="{BB962C8B-B14F-4D97-AF65-F5344CB8AC3E}">
        <p14:creationId xmlns:p14="http://schemas.microsoft.com/office/powerpoint/2010/main" val="224255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Base </a:t>
            </a:r>
            <a:r>
              <a:rPr lang="en-US" i="1" dirty="0" smtClean="0"/>
              <a:t>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432579"/>
            <a:ext cx="83472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</a:t>
            </a:r>
            <a:r>
              <a:rPr lang="en-US" sz="4000" dirty="0" smtClean="0"/>
              <a:t>he natural base </a:t>
            </a:r>
            <a:r>
              <a:rPr lang="en-US" sz="4000" i="1" dirty="0" smtClean="0"/>
              <a:t>e</a:t>
            </a:r>
            <a:r>
              <a:rPr lang="en-US" sz="4000" dirty="0" smtClean="0"/>
              <a:t> is irrational.  It is defined as follows: </a:t>
            </a:r>
          </a:p>
          <a:p>
            <a:endParaRPr lang="en-US" sz="4000" dirty="0"/>
          </a:p>
          <a:p>
            <a:r>
              <a:rPr lang="en-US" sz="4000" dirty="0" smtClean="0"/>
              <a:t>As </a:t>
            </a:r>
            <a:r>
              <a:rPr lang="en-US" sz="4000" i="1" dirty="0" smtClean="0"/>
              <a:t>n</a:t>
            </a:r>
            <a:r>
              <a:rPr lang="en-US" sz="4000" dirty="0" smtClean="0"/>
              <a:t> approaches +∞,               </a:t>
            </a:r>
          </a:p>
          <a:p>
            <a:endParaRPr lang="en-US" sz="4000" dirty="0"/>
          </a:p>
          <a:p>
            <a:r>
              <a:rPr lang="en-US" sz="4000" dirty="0" smtClean="0"/>
              <a:t>approaches </a:t>
            </a:r>
            <a:r>
              <a:rPr lang="en-US" sz="4000" i="1" dirty="0" smtClean="0"/>
              <a:t>e</a:t>
            </a:r>
            <a:r>
              <a:rPr lang="en-US" sz="4000" dirty="0" smtClean="0"/>
              <a:t> ≈ 2.718281828</a:t>
            </a:r>
            <a:endParaRPr lang="en-US" sz="4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757737"/>
              </p:ext>
            </p:extLst>
          </p:nvPr>
        </p:nvGraphicFramePr>
        <p:xfrm>
          <a:off x="5154706" y="3021853"/>
          <a:ext cx="1314824" cy="1183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8" name="Equation" r:id="rId3" imgW="508000" imgH="457200" progId="Equation.3">
                  <p:embed/>
                </p:oleObj>
              </mc:Choice>
              <mc:Fallback>
                <p:oleObj name="Equation" r:id="rId3" imgW="508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4706" y="3021853"/>
                        <a:ext cx="1314824" cy="1183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805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Simplify the following expressions.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3220" y="1417638"/>
            <a:ext cx="517089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1)</a:t>
            </a:r>
          </a:p>
          <a:p>
            <a:endParaRPr lang="en-US" sz="3200" dirty="0"/>
          </a:p>
          <a:p>
            <a:endParaRPr lang="en-US" sz="3200" dirty="0" smtClean="0"/>
          </a:p>
          <a:p>
            <a:r>
              <a:rPr lang="en-US" sz="3200" dirty="0" smtClean="0"/>
              <a:t>2)</a:t>
            </a:r>
          </a:p>
          <a:p>
            <a:endParaRPr lang="en-US" sz="3200" dirty="0"/>
          </a:p>
          <a:p>
            <a:endParaRPr lang="en-US" sz="3200" dirty="0" smtClean="0"/>
          </a:p>
          <a:p>
            <a:r>
              <a:rPr lang="en-US" sz="3200" dirty="0" smtClean="0"/>
              <a:t>3) 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600179"/>
              </p:ext>
            </p:extLst>
          </p:nvPr>
        </p:nvGraphicFramePr>
        <p:xfrm>
          <a:off x="1080309" y="1268226"/>
          <a:ext cx="1325220" cy="73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8" name="Equation" r:id="rId3" imgW="368300" imgH="203200" progId="Equation.3">
                  <p:embed/>
                </p:oleObj>
              </mc:Choice>
              <mc:Fallback>
                <p:oleObj name="Equation" r:id="rId3" imgW="368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309" y="1268226"/>
                        <a:ext cx="1325220" cy="73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280226"/>
              </p:ext>
            </p:extLst>
          </p:nvPr>
        </p:nvGraphicFramePr>
        <p:xfrm>
          <a:off x="1080309" y="2861384"/>
          <a:ext cx="963237" cy="1142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9" name="Equation" r:id="rId5" imgW="342900" imgH="406400" progId="Equation.3">
                  <p:embed/>
                </p:oleObj>
              </mc:Choice>
              <mc:Fallback>
                <p:oleObj name="Equation" r:id="rId5" imgW="342900" imgH="406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0309" y="2861384"/>
                        <a:ext cx="963237" cy="1142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742316"/>
              </p:ext>
            </p:extLst>
          </p:nvPr>
        </p:nvGraphicFramePr>
        <p:xfrm>
          <a:off x="934851" y="4384774"/>
          <a:ext cx="1679855" cy="1052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0" name="Equation" r:id="rId7" imgW="508000" imgH="317500" progId="Equation.3">
                  <p:embed/>
                </p:oleObj>
              </mc:Choice>
              <mc:Fallback>
                <p:oleObj name="Equation" r:id="rId7" imgW="508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4851" y="4384774"/>
                        <a:ext cx="1679855" cy="10522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676167"/>
              </p:ext>
            </p:extLst>
          </p:nvPr>
        </p:nvGraphicFramePr>
        <p:xfrm>
          <a:off x="2614706" y="1268226"/>
          <a:ext cx="1325220" cy="73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1" name="Equation" r:id="rId9" imgW="368300" imgH="203200" progId="Equation.3">
                  <p:embed/>
                </p:oleObj>
              </mc:Choice>
              <mc:Fallback>
                <p:oleObj name="Equation" r:id="rId9" imgW="368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14706" y="1268226"/>
                        <a:ext cx="1325220" cy="73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785773"/>
              </p:ext>
            </p:extLst>
          </p:nvPr>
        </p:nvGraphicFramePr>
        <p:xfrm>
          <a:off x="4376738" y="1268226"/>
          <a:ext cx="1004887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2" name="Equation" r:id="rId11" imgW="279400" imgH="203200" progId="Equation.3">
                  <p:embed/>
                </p:oleObj>
              </mc:Choice>
              <mc:Fallback>
                <p:oleObj name="Equation" r:id="rId11" imgW="279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76738" y="1268226"/>
                        <a:ext cx="1004887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279440"/>
              </p:ext>
            </p:extLst>
          </p:nvPr>
        </p:nvGraphicFramePr>
        <p:xfrm>
          <a:off x="2262188" y="3026894"/>
          <a:ext cx="1443224" cy="660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3" name="Equation" r:id="rId13" imgW="444500" imgH="203200" progId="Equation.3">
                  <p:embed/>
                </p:oleObj>
              </mc:Choice>
              <mc:Fallback>
                <p:oleObj name="Equation" r:id="rId13" imgW="4445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62188" y="3026894"/>
                        <a:ext cx="1443224" cy="6601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15833"/>
              </p:ext>
            </p:extLst>
          </p:nvPr>
        </p:nvGraphicFramePr>
        <p:xfrm>
          <a:off x="3939926" y="3144838"/>
          <a:ext cx="990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4" name="Equation" r:id="rId15" imgW="304800" imgH="165100" progId="Equation.3">
                  <p:embed/>
                </p:oleObj>
              </mc:Choice>
              <mc:Fallback>
                <p:oleObj name="Equation" r:id="rId15" imgW="3048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39926" y="3144838"/>
                        <a:ext cx="99060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231570"/>
              </p:ext>
            </p:extLst>
          </p:nvPr>
        </p:nvGraphicFramePr>
        <p:xfrm>
          <a:off x="2844800" y="4573588"/>
          <a:ext cx="1722438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5" name="Equation" r:id="rId17" imgW="520700" imgH="203200" progId="Equation.3">
                  <p:embed/>
                </p:oleObj>
              </mc:Choice>
              <mc:Fallback>
                <p:oleObj name="Equation" r:id="rId17" imgW="5207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44800" y="4573588"/>
                        <a:ext cx="1722438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190323"/>
              </p:ext>
            </p:extLst>
          </p:nvPr>
        </p:nvGraphicFramePr>
        <p:xfrm>
          <a:off x="4567238" y="4368171"/>
          <a:ext cx="1100325" cy="1177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6" name="Equation" r:id="rId19" imgW="368300" imgH="393700" progId="Equation.3">
                  <p:embed/>
                </p:oleObj>
              </mc:Choice>
              <mc:Fallback>
                <p:oleObj name="Equation" r:id="rId19" imgW="3683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67238" y="4368171"/>
                        <a:ext cx="1100325" cy="1177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8919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26"/>
            <a:ext cx="8229600" cy="1143000"/>
          </a:xfrm>
        </p:spPr>
        <p:txBody>
          <a:bodyPr/>
          <a:lstStyle/>
          <a:p>
            <a:r>
              <a:rPr lang="en-US" dirty="0" smtClean="0"/>
              <a:t>Simplify the following expressions.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3220" y="1268226"/>
            <a:ext cx="517089" cy="5016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4</a:t>
            </a:r>
            <a:r>
              <a:rPr lang="en-US" sz="3200" dirty="0" smtClean="0"/>
              <a:t>)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5)</a:t>
            </a:r>
            <a:endParaRPr lang="en-US" sz="3200" dirty="0"/>
          </a:p>
          <a:p>
            <a:endParaRPr lang="en-US" sz="3200" dirty="0"/>
          </a:p>
          <a:p>
            <a:endParaRPr lang="en-US" sz="3200" dirty="0" smtClean="0"/>
          </a:p>
          <a:p>
            <a:r>
              <a:rPr lang="en-US" sz="3200" dirty="0"/>
              <a:t>6</a:t>
            </a:r>
            <a:r>
              <a:rPr lang="en-US" sz="3200" dirty="0" smtClean="0"/>
              <a:t>)</a:t>
            </a:r>
          </a:p>
          <a:p>
            <a:endParaRPr lang="en-US" sz="3200" dirty="0"/>
          </a:p>
          <a:p>
            <a:endParaRPr lang="en-US" sz="3200" dirty="0" smtClean="0"/>
          </a:p>
          <a:p>
            <a:r>
              <a:rPr lang="en-US" sz="3200" dirty="0"/>
              <a:t>7</a:t>
            </a:r>
            <a:r>
              <a:rPr lang="en-US" sz="3200" dirty="0" smtClean="0"/>
              <a:t>) 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427439"/>
              </p:ext>
            </p:extLst>
          </p:nvPr>
        </p:nvGraphicFramePr>
        <p:xfrm>
          <a:off x="1080309" y="1118814"/>
          <a:ext cx="1325220" cy="73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3" name="Equation" r:id="rId3" imgW="368300" imgH="203200" progId="Equation.3">
                  <p:embed/>
                </p:oleObj>
              </mc:Choice>
              <mc:Fallback>
                <p:oleObj name="Equation" r:id="rId3" imgW="368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309" y="1118814"/>
                        <a:ext cx="1325220" cy="73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432418"/>
              </p:ext>
            </p:extLst>
          </p:nvPr>
        </p:nvGraphicFramePr>
        <p:xfrm>
          <a:off x="1195388" y="4084638"/>
          <a:ext cx="9985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4" name="Equation" r:id="rId5" imgW="355600" imgH="406400" progId="Equation.3">
                  <p:embed/>
                </p:oleObj>
              </mc:Choice>
              <mc:Fallback>
                <p:oleObj name="Equation" r:id="rId5" imgW="355600" imgH="406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5388" y="4084638"/>
                        <a:ext cx="998537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919981"/>
              </p:ext>
            </p:extLst>
          </p:nvPr>
        </p:nvGraphicFramePr>
        <p:xfrm>
          <a:off x="1159685" y="5483225"/>
          <a:ext cx="188912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5" name="Equation" r:id="rId7" imgW="571500" imgH="317500" progId="Equation.3">
                  <p:embed/>
                </p:oleObj>
              </mc:Choice>
              <mc:Fallback>
                <p:oleObj name="Equation" r:id="rId7" imgW="5715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9685" y="5483225"/>
                        <a:ext cx="1889125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238381"/>
              </p:ext>
            </p:extLst>
          </p:nvPr>
        </p:nvGraphicFramePr>
        <p:xfrm>
          <a:off x="2614706" y="1118814"/>
          <a:ext cx="1325220" cy="73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6" name="Equation" r:id="rId9" imgW="368300" imgH="203200" progId="Equation.3">
                  <p:embed/>
                </p:oleObj>
              </mc:Choice>
              <mc:Fallback>
                <p:oleObj name="Equation" r:id="rId9" imgW="368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14706" y="1118814"/>
                        <a:ext cx="1325220" cy="73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508383"/>
              </p:ext>
            </p:extLst>
          </p:nvPr>
        </p:nvGraphicFramePr>
        <p:xfrm>
          <a:off x="4151562" y="1119001"/>
          <a:ext cx="109537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7" name="Equation" r:id="rId11" imgW="304800" imgH="203200" progId="Equation.3">
                  <p:embed/>
                </p:oleObj>
              </mc:Choice>
              <mc:Fallback>
                <p:oleObj name="Equation" r:id="rId11" imgW="3048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51562" y="1119001"/>
                        <a:ext cx="1095375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000511"/>
              </p:ext>
            </p:extLst>
          </p:nvPr>
        </p:nvGraphicFramePr>
        <p:xfrm>
          <a:off x="2394200" y="4250227"/>
          <a:ext cx="1443224" cy="660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8" name="Equation" r:id="rId13" imgW="444500" imgH="203200" progId="Equation.3">
                  <p:embed/>
                </p:oleObj>
              </mc:Choice>
              <mc:Fallback>
                <p:oleObj name="Equation" r:id="rId13" imgW="4445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94200" y="4250227"/>
                        <a:ext cx="1443224" cy="6601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041883"/>
              </p:ext>
            </p:extLst>
          </p:nvPr>
        </p:nvGraphicFramePr>
        <p:xfrm>
          <a:off x="3989388" y="4306888"/>
          <a:ext cx="11557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9" name="Equation" r:id="rId15" imgW="355600" imgH="203200" progId="Equation.3">
                  <p:embed/>
                </p:oleObj>
              </mc:Choice>
              <mc:Fallback>
                <p:oleObj name="Equation" r:id="rId15" imgW="3556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89388" y="4306888"/>
                        <a:ext cx="11557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838141"/>
              </p:ext>
            </p:extLst>
          </p:nvPr>
        </p:nvGraphicFramePr>
        <p:xfrm>
          <a:off x="3005948" y="5672137"/>
          <a:ext cx="205898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70" name="Equation" r:id="rId17" imgW="622300" imgH="203200" progId="Equation.3">
                  <p:embed/>
                </p:oleObj>
              </mc:Choice>
              <mc:Fallback>
                <p:oleObj name="Equation" r:id="rId17" imgW="622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05948" y="5672137"/>
                        <a:ext cx="2058987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744413"/>
              </p:ext>
            </p:extLst>
          </p:nvPr>
        </p:nvGraphicFramePr>
        <p:xfrm>
          <a:off x="4991910" y="5483225"/>
          <a:ext cx="140335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71" name="Equation" r:id="rId19" imgW="469900" imgH="393700" progId="Equation.3">
                  <p:embed/>
                </p:oleObj>
              </mc:Choice>
              <mc:Fallback>
                <p:oleObj name="Equation" r:id="rId19" imgW="4699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91910" y="5483225"/>
                        <a:ext cx="1403350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893757"/>
              </p:ext>
            </p:extLst>
          </p:nvPr>
        </p:nvGraphicFramePr>
        <p:xfrm>
          <a:off x="1066863" y="2630488"/>
          <a:ext cx="2054225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72" name="Equation" r:id="rId21" imgW="571500" imgH="203200" progId="Equation.3">
                  <p:embed/>
                </p:oleObj>
              </mc:Choice>
              <mc:Fallback>
                <p:oleObj name="Equation" r:id="rId21" imgW="5715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6863" y="2630488"/>
                        <a:ext cx="2054225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604153"/>
              </p:ext>
            </p:extLst>
          </p:nvPr>
        </p:nvGraphicFramePr>
        <p:xfrm>
          <a:off x="3327400" y="2631048"/>
          <a:ext cx="2009775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73" name="Equation" r:id="rId23" imgW="558800" imgH="203200" progId="Equation.3">
                  <p:embed/>
                </p:oleObj>
              </mc:Choice>
              <mc:Fallback>
                <p:oleObj name="Equation" r:id="rId23" imgW="5588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27400" y="2631048"/>
                        <a:ext cx="2009775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500362"/>
              </p:ext>
            </p:extLst>
          </p:nvPr>
        </p:nvGraphicFramePr>
        <p:xfrm>
          <a:off x="5546351" y="2630488"/>
          <a:ext cx="1506538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74" name="Equation" r:id="rId25" imgW="419100" imgH="203200" progId="Equation.3">
                  <p:embed/>
                </p:oleObj>
              </mc:Choice>
              <mc:Fallback>
                <p:oleObj name="Equation" r:id="rId25" imgW="4191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46351" y="2630488"/>
                        <a:ext cx="1506538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876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39779" y="0"/>
            <a:ext cx="8229600" cy="1143000"/>
          </a:xfrm>
        </p:spPr>
        <p:txBody>
          <a:bodyPr/>
          <a:lstStyle/>
          <a:p>
            <a:r>
              <a:rPr lang="en-US" dirty="0" smtClean="0"/>
              <a:t>Graph </a:t>
            </a:r>
            <a:r>
              <a:rPr lang="en-US" i="1" dirty="0" smtClean="0"/>
              <a:t>y</a:t>
            </a:r>
            <a:r>
              <a:rPr lang="en-US" dirty="0" smtClean="0"/>
              <a:t> = 2</a:t>
            </a:r>
            <a:r>
              <a:rPr lang="en-US" baseline="30000" dirty="0" smtClean="0"/>
              <a:t>x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0233" y="967370"/>
            <a:ext cx="5484541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Step 1:  Make a table of values.</a:t>
            </a:r>
          </a:p>
          <a:p>
            <a:endParaRPr lang="en-US" sz="3200" dirty="0"/>
          </a:p>
          <a:p>
            <a:r>
              <a:rPr lang="en-US" sz="3200" dirty="0" smtClean="0"/>
              <a:t>Step 2:  Plot the points from the table.</a:t>
            </a:r>
          </a:p>
          <a:p>
            <a:endParaRPr lang="en-US" sz="3200" dirty="0"/>
          </a:p>
          <a:p>
            <a:r>
              <a:rPr lang="en-US" sz="3200" dirty="0" smtClean="0"/>
              <a:t>Step 3:  Draw, from left to right, a smooth curve that begins just above the x-axis, passes through the plotted points, and moves up to the right.</a:t>
            </a:r>
            <a:endParaRPr lang="en-US" sz="3200" dirty="0"/>
          </a:p>
        </p:txBody>
      </p:sp>
      <p:pic>
        <p:nvPicPr>
          <p:cNvPr id="4" name="Picture 3" descr="Screen Shot 2016-02-17 at 9.28.2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0" y="25400"/>
            <a:ext cx="3721100" cy="1117600"/>
          </a:xfrm>
          <a:prstGeom prst="rect">
            <a:avLst/>
          </a:prstGeom>
        </p:spPr>
      </p:pic>
      <p:pic>
        <p:nvPicPr>
          <p:cNvPr id="5" name="Picture 4" descr="Screen Shot 2016-02-17 at 9.28.2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774" y="1355588"/>
            <a:ext cx="3197406" cy="37565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54774" y="5132373"/>
            <a:ext cx="29913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Domain: </a:t>
            </a:r>
            <a:r>
              <a:rPr lang="en-US" sz="3200" dirty="0">
                <a:solidFill>
                  <a:srgbClr val="FF0000"/>
                </a:solidFill>
              </a:rPr>
              <a:t>(-∞, ∞</a:t>
            </a:r>
            <a:r>
              <a:rPr lang="en-US" sz="32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Range: (0, </a:t>
            </a:r>
            <a:r>
              <a:rPr lang="en-US" sz="3200" dirty="0">
                <a:solidFill>
                  <a:srgbClr val="FF0000"/>
                </a:solidFill>
              </a:rPr>
              <a:t>∞</a:t>
            </a:r>
            <a:r>
              <a:rPr lang="en-US" sz="32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Asymptote: </a:t>
            </a:r>
            <a:r>
              <a:rPr lang="en-US" sz="3200" i="1" dirty="0" smtClean="0">
                <a:solidFill>
                  <a:srgbClr val="FF0000"/>
                </a:solidFill>
              </a:rPr>
              <a:t>y </a:t>
            </a:r>
            <a:r>
              <a:rPr lang="en-US" sz="3200" dirty="0" smtClean="0">
                <a:solidFill>
                  <a:srgbClr val="FF0000"/>
                </a:solidFill>
              </a:rPr>
              <a:t>= 0  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618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957"/>
            <a:ext cx="8229600" cy="1143000"/>
          </a:xfrm>
        </p:spPr>
        <p:txBody>
          <a:bodyPr/>
          <a:lstStyle/>
          <a:p>
            <a:r>
              <a:rPr lang="en-US" dirty="0" smtClean="0"/>
              <a:t>Natural Base Functions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8707" y="721103"/>
            <a:ext cx="866588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function of the form </a:t>
            </a:r>
            <a:r>
              <a:rPr lang="en-US" sz="3200" i="1" dirty="0" smtClean="0"/>
              <a:t>y</a:t>
            </a:r>
            <a:r>
              <a:rPr lang="en-US" sz="3200" dirty="0" smtClean="0"/>
              <a:t> = </a:t>
            </a:r>
            <a:r>
              <a:rPr lang="en-US" sz="3200" i="1" dirty="0" err="1" smtClean="0"/>
              <a:t>ae</a:t>
            </a:r>
            <a:r>
              <a:rPr lang="en-US" sz="3200" i="1" baseline="30000" dirty="0" err="1" smtClean="0"/>
              <a:t>rx</a:t>
            </a:r>
            <a:r>
              <a:rPr lang="en-US" sz="3200" i="1" dirty="0" smtClean="0"/>
              <a:t> </a:t>
            </a:r>
            <a:r>
              <a:rPr lang="en-US" sz="3200" dirty="0" smtClean="0"/>
              <a:t>is called a </a:t>
            </a:r>
            <a:r>
              <a:rPr lang="en-US" sz="3200" i="1" dirty="0" smtClean="0"/>
              <a:t>natural base exponential function.</a:t>
            </a:r>
            <a:endParaRPr lang="en-US" sz="3200" dirty="0" smtClean="0"/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If </a:t>
            </a:r>
            <a:r>
              <a:rPr lang="en-US" sz="3200" i="1" dirty="0" smtClean="0"/>
              <a:t>a</a:t>
            </a:r>
            <a:r>
              <a:rPr lang="en-US" sz="3200" dirty="0" smtClean="0"/>
              <a:t> &gt; 0 and </a:t>
            </a:r>
            <a:r>
              <a:rPr lang="en-US" sz="3200" i="1" dirty="0" smtClean="0"/>
              <a:t>r</a:t>
            </a:r>
            <a:r>
              <a:rPr lang="en-US" sz="3200" dirty="0" smtClean="0"/>
              <a:t> &gt; 0, the function is an exponential growth function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If </a:t>
            </a:r>
            <a:r>
              <a:rPr lang="en-US" sz="3200" i="1" dirty="0"/>
              <a:t>a</a:t>
            </a:r>
            <a:r>
              <a:rPr lang="en-US" sz="3200" dirty="0"/>
              <a:t> &gt; 0 and </a:t>
            </a:r>
            <a:r>
              <a:rPr lang="en-US" sz="3200" i="1" dirty="0"/>
              <a:t>r</a:t>
            </a:r>
            <a:r>
              <a:rPr lang="en-US" sz="3200" dirty="0"/>
              <a:t> </a:t>
            </a:r>
            <a:r>
              <a:rPr lang="en-US" sz="3200" dirty="0" smtClean="0"/>
              <a:t>&lt; 0, </a:t>
            </a:r>
            <a:r>
              <a:rPr lang="en-US" sz="3200" dirty="0"/>
              <a:t>the function is an exponential </a:t>
            </a:r>
            <a:r>
              <a:rPr lang="en-US" sz="3200" dirty="0" smtClean="0"/>
              <a:t>decay </a:t>
            </a:r>
            <a:r>
              <a:rPr lang="en-US" sz="3200" dirty="0"/>
              <a:t>function</a:t>
            </a:r>
          </a:p>
          <a:p>
            <a:r>
              <a:rPr lang="en-US" sz="3200" dirty="0" smtClean="0"/>
              <a:t>The graphs of the basic functions </a:t>
            </a:r>
            <a:r>
              <a:rPr lang="en-US" sz="3200" i="1" dirty="0" smtClean="0"/>
              <a:t>y</a:t>
            </a:r>
            <a:r>
              <a:rPr lang="en-US" sz="3200" dirty="0" smtClean="0"/>
              <a:t> = </a:t>
            </a:r>
            <a:r>
              <a:rPr lang="en-US" sz="3200" i="1" dirty="0" smtClean="0"/>
              <a:t>e</a:t>
            </a:r>
            <a:r>
              <a:rPr lang="en-US" sz="3200" i="1" baseline="30000" dirty="0" smtClean="0"/>
              <a:t>x</a:t>
            </a:r>
            <a:r>
              <a:rPr lang="en-US" sz="3200" dirty="0" smtClean="0"/>
              <a:t> and </a:t>
            </a:r>
            <a:r>
              <a:rPr lang="en-US" sz="3200" i="1" dirty="0"/>
              <a:t>y</a:t>
            </a:r>
            <a:r>
              <a:rPr lang="en-US" sz="3200" dirty="0"/>
              <a:t> = </a:t>
            </a:r>
            <a:r>
              <a:rPr lang="en-US" sz="3200" i="1" dirty="0" smtClean="0"/>
              <a:t>e</a:t>
            </a:r>
            <a:r>
              <a:rPr lang="en-US" sz="3200" i="1" baseline="30000" dirty="0" smtClean="0"/>
              <a:t>-x</a:t>
            </a:r>
            <a:r>
              <a:rPr lang="en-US" sz="3200" dirty="0" smtClean="0"/>
              <a:t> are shown below.</a:t>
            </a:r>
            <a:r>
              <a:rPr lang="en-US" sz="3200" i="1" dirty="0" smtClean="0"/>
              <a:t> </a:t>
            </a:r>
            <a:endParaRPr lang="en-US" sz="3200" i="1" dirty="0"/>
          </a:p>
        </p:txBody>
      </p:sp>
      <p:pic>
        <p:nvPicPr>
          <p:cNvPr id="4" name="Picture 3" descr="Screen Shot 2016-02-23 at 1.00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961" y="4603564"/>
            <a:ext cx="5804274" cy="20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93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941" y="164353"/>
            <a:ext cx="8426823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length </a:t>
            </a:r>
            <a:r>
              <a:rPr lang="en-US" sz="3200" i="1" dirty="0" smtClean="0"/>
              <a:t>l</a:t>
            </a:r>
            <a:r>
              <a:rPr lang="en-US" sz="3200" dirty="0" smtClean="0"/>
              <a:t> (in centimeters) of a tiger shark can be modeled by the function </a:t>
            </a:r>
          </a:p>
          <a:p>
            <a:r>
              <a:rPr lang="en-US" sz="3200" dirty="0" smtClean="0"/>
              <a:t>where </a:t>
            </a:r>
            <a:r>
              <a:rPr lang="en-US" sz="3200" i="1" dirty="0" smtClean="0"/>
              <a:t>t</a:t>
            </a:r>
            <a:r>
              <a:rPr lang="en-US" sz="3200" dirty="0" smtClean="0"/>
              <a:t> is the shark’s age (in years).</a:t>
            </a:r>
          </a:p>
          <a:p>
            <a:pPr marL="514350" indent="-514350">
              <a:buAutoNum type="alphaLcParenR"/>
            </a:pPr>
            <a:r>
              <a:rPr lang="en-US" sz="3200" dirty="0" smtClean="0"/>
              <a:t>What is the length of a tiger shark that is 3 years old?</a:t>
            </a:r>
          </a:p>
          <a:p>
            <a:endParaRPr lang="en-US" sz="3200" dirty="0"/>
          </a:p>
          <a:p>
            <a:pPr marL="514350" indent="-514350">
              <a:buFontTx/>
              <a:buAutoNum type="alphaLcParenR"/>
            </a:pPr>
            <a:r>
              <a:rPr lang="en-US" sz="3200" dirty="0"/>
              <a:t>What is the length of a tiger shark that is </a:t>
            </a:r>
            <a:r>
              <a:rPr lang="en-US" sz="3200" dirty="0" smtClean="0"/>
              <a:t>5 </a:t>
            </a:r>
            <a:r>
              <a:rPr lang="en-US" sz="3200" dirty="0"/>
              <a:t>years old?</a:t>
            </a:r>
          </a:p>
          <a:p>
            <a:pPr marL="514350" indent="-514350">
              <a:buAutoNum type="alphaLcParenR"/>
            </a:pPr>
            <a:endParaRPr lang="en-US" sz="3200" dirty="0" smtClean="0"/>
          </a:p>
          <a:p>
            <a:pPr marL="514350" indent="-514350">
              <a:buAutoNum type="alphaLcParenR"/>
            </a:pPr>
            <a:r>
              <a:rPr lang="en-US" sz="3200" dirty="0" smtClean="0"/>
              <a:t>How old is a tiger shark </a:t>
            </a:r>
          </a:p>
          <a:p>
            <a:r>
              <a:rPr lang="en-US" sz="3200" dirty="0" smtClean="0"/>
              <a:t>that is 281 centimeters long?</a:t>
            </a:r>
          </a:p>
          <a:p>
            <a:pPr marL="514350" indent="-514350">
              <a:buAutoNum type="alphaLcParenR"/>
            </a:pP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614314"/>
              </p:ext>
            </p:extLst>
          </p:nvPr>
        </p:nvGraphicFramePr>
        <p:xfrm>
          <a:off x="5033682" y="744030"/>
          <a:ext cx="3290420" cy="572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10" name="Equation" r:id="rId3" imgW="1168400" imgH="203200" progId="Equation.3">
                  <p:embed/>
                </p:oleObj>
              </mc:Choice>
              <mc:Fallback>
                <p:oleObj name="Equation" r:id="rId3" imgW="1168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33682" y="744030"/>
                        <a:ext cx="3290420" cy="572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22706" y="2353096"/>
            <a:ext cx="3501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about 175 centimeters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2706" y="3768165"/>
            <a:ext cx="3501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about 224 centimeters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745" y="5653005"/>
            <a:ext cx="2708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about 9 years old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4575" t="23896" b="10172"/>
          <a:stretch/>
        </p:blipFill>
        <p:spPr>
          <a:xfrm>
            <a:off x="5543175" y="4926938"/>
            <a:ext cx="3152589" cy="145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35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941" y="164353"/>
            <a:ext cx="8426823" cy="6309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percent </a:t>
            </a:r>
            <a:r>
              <a:rPr lang="en-US" sz="2800" i="1" dirty="0" smtClean="0"/>
              <a:t>L</a:t>
            </a:r>
            <a:r>
              <a:rPr lang="en-US" sz="2800" dirty="0" smtClean="0"/>
              <a:t> of surface light that filters down through bodies of water can be modeled by the exponential function                          where </a:t>
            </a:r>
            <a:r>
              <a:rPr lang="en-US" sz="2800" i="1" dirty="0" smtClean="0"/>
              <a:t>k</a:t>
            </a:r>
            <a:r>
              <a:rPr lang="en-US" sz="2800" dirty="0" smtClean="0"/>
              <a:t> is a measure of murkiness of water and </a:t>
            </a:r>
            <a:r>
              <a:rPr lang="en-US" sz="2800" i="1" dirty="0" smtClean="0"/>
              <a:t>x</a:t>
            </a:r>
            <a:r>
              <a:rPr lang="en-US" sz="2800" dirty="0" smtClean="0"/>
              <a:t> is the depth below the surface (in meters).</a:t>
            </a:r>
          </a:p>
          <a:p>
            <a:pPr marL="514350" indent="-514350">
              <a:buAutoNum type="alphaLcParenR"/>
            </a:pPr>
            <a:r>
              <a:rPr lang="en-US" sz="2400" dirty="0" smtClean="0"/>
              <a:t>A recreational submarine is traveling in clear water with a </a:t>
            </a:r>
            <a:r>
              <a:rPr lang="en-US" sz="2400" i="1" dirty="0" smtClean="0"/>
              <a:t>k</a:t>
            </a:r>
            <a:r>
              <a:rPr lang="en-US" sz="2400" dirty="0" smtClean="0"/>
              <a:t>-value of about -0.02.  Write an equation giving the percent of surface light that filters down through clear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water as a function of depth.</a:t>
            </a:r>
          </a:p>
          <a:p>
            <a:endParaRPr lang="en-US" sz="2400" dirty="0"/>
          </a:p>
          <a:p>
            <a:r>
              <a:rPr lang="en-US" sz="2400" dirty="0" smtClean="0"/>
              <a:t>b)    What </a:t>
            </a:r>
            <a:r>
              <a:rPr lang="en-US" sz="2400" dirty="0"/>
              <a:t>is the </a:t>
            </a:r>
            <a:r>
              <a:rPr lang="en-US" sz="2400" dirty="0" smtClean="0"/>
              <a:t>percent of surface light available at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a depth of 40 meters?</a:t>
            </a:r>
          </a:p>
          <a:p>
            <a:pPr marL="514350" indent="-514350">
              <a:buFontTx/>
              <a:buAutoNum type="alphaLcParenR"/>
            </a:pPr>
            <a:endParaRPr lang="en-US" sz="2400" dirty="0" smtClean="0"/>
          </a:p>
          <a:p>
            <a:r>
              <a:rPr lang="en-US" sz="2400" dirty="0" smtClean="0"/>
              <a:t>c)    How deep can the submarine descend in clear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water before only 50% of surface light is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available?</a:t>
            </a: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288976"/>
              </p:ext>
            </p:extLst>
          </p:nvPr>
        </p:nvGraphicFramePr>
        <p:xfrm>
          <a:off x="1681384" y="1017215"/>
          <a:ext cx="1964264" cy="535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41" name="Equation" r:id="rId3" imgW="838200" imgH="228600" progId="Equation.3">
                  <p:embed/>
                </p:oleObj>
              </mc:Choice>
              <mc:Fallback>
                <p:oleObj name="Equation" r:id="rId3" imgW="838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1384" y="1017215"/>
                        <a:ext cx="1964264" cy="535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99396" y="4549687"/>
            <a:ext cx="1825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about 45%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32445"/>
              </p:ext>
            </p:extLst>
          </p:nvPr>
        </p:nvGraphicFramePr>
        <p:xfrm>
          <a:off x="4484590" y="3605680"/>
          <a:ext cx="23812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42" name="Equation" r:id="rId5" imgW="1016000" imgH="228600" progId="Equation.3">
                  <p:embed/>
                </p:oleObj>
              </mc:Choice>
              <mc:Fallback>
                <p:oleObj name="Equation" r:id="rId5" imgW="1016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84590" y="3605680"/>
                        <a:ext cx="2381250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732990" y="6104440"/>
            <a:ext cx="2630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about 35 meters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" name="Picture 1" descr="Screen Shot 2016-02-23 at 2.08.2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193" y="3187327"/>
            <a:ext cx="2009218" cy="355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16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87388" y="0"/>
            <a:ext cx="8229600" cy="1143000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90355" y="300923"/>
            <a:ext cx="468690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p. 495: 5, 12, 13, 14, 55, 56 </a:t>
            </a:r>
          </a:p>
        </p:txBody>
      </p:sp>
      <p:pic>
        <p:nvPicPr>
          <p:cNvPr id="4" name="Picture 3" descr="Screen Shot 2016-02-23 at 10.31.1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99" y="965201"/>
            <a:ext cx="7885941" cy="466164"/>
          </a:xfrm>
          <a:prstGeom prst="rect">
            <a:avLst/>
          </a:prstGeom>
        </p:spPr>
      </p:pic>
      <p:pic>
        <p:nvPicPr>
          <p:cNvPr id="5" name="Picture 4" descr="Screen Shot 2016-02-23 at 10.31.3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99" y="1431365"/>
            <a:ext cx="1875077" cy="794870"/>
          </a:xfrm>
          <a:prstGeom prst="rect">
            <a:avLst/>
          </a:prstGeom>
        </p:spPr>
      </p:pic>
      <p:pic>
        <p:nvPicPr>
          <p:cNvPr id="6" name="Picture 5" descr="Screen Shot 2016-02-23 at 10.31.4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551" y="1431365"/>
            <a:ext cx="1208741" cy="959883"/>
          </a:xfrm>
          <a:prstGeom prst="rect">
            <a:avLst/>
          </a:prstGeom>
        </p:spPr>
      </p:pic>
      <p:pic>
        <p:nvPicPr>
          <p:cNvPr id="7" name="Picture 6" descr="Screen Shot 2016-02-23 at 10.31.48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87" y="2391248"/>
            <a:ext cx="4681836" cy="1090046"/>
          </a:xfrm>
          <a:prstGeom prst="rect">
            <a:avLst/>
          </a:prstGeom>
        </p:spPr>
      </p:pic>
      <p:pic>
        <p:nvPicPr>
          <p:cNvPr id="8" name="Picture 7" descr="Screen Shot 2016-02-23 at 10.34.20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1294"/>
            <a:ext cx="8966200" cy="1186703"/>
          </a:xfrm>
          <a:prstGeom prst="rect">
            <a:avLst/>
          </a:prstGeom>
        </p:spPr>
      </p:pic>
      <p:pic>
        <p:nvPicPr>
          <p:cNvPr id="9" name="Picture 8" descr="Screen Shot 2016-02-23 at 10.34.2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3181"/>
            <a:ext cx="8873938" cy="11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08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765158"/>
            <a:ext cx="83693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Students will be able to evaluate logarithms. </a:t>
            </a:r>
          </a:p>
        </p:txBody>
      </p:sp>
    </p:spTree>
    <p:extLst>
      <p:ext uri="{BB962C8B-B14F-4D97-AF65-F5344CB8AC3E}">
        <p14:creationId xmlns:p14="http://schemas.microsoft.com/office/powerpoint/2010/main" val="232954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Solve for </a:t>
            </a:r>
            <a:r>
              <a:rPr lang="en-US" i="1" dirty="0" smtClean="0"/>
              <a:t>x </a:t>
            </a:r>
            <a:r>
              <a:rPr lang="en-US" dirty="0" smtClean="0"/>
              <a:t>in the following problems.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72353" y="1568823"/>
            <a:ext cx="60019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1)</a:t>
            </a:r>
          </a:p>
          <a:p>
            <a:endParaRPr lang="en-US" sz="4000" dirty="0"/>
          </a:p>
          <a:p>
            <a:endParaRPr lang="en-US" sz="4000" dirty="0" smtClean="0"/>
          </a:p>
          <a:p>
            <a:r>
              <a:rPr lang="en-US" sz="4000" dirty="0" smtClean="0"/>
              <a:t>2)</a:t>
            </a:r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 smtClean="0"/>
              <a:t>3)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672634"/>
              </p:ext>
            </p:extLst>
          </p:nvPr>
        </p:nvGraphicFramePr>
        <p:xfrm>
          <a:off x="1272547" y="1568822"/>
          <a:ext cx="1790394" cy="895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62" name="Equation" r:id="rId3" imgW="406400" imgH="203200" progId="Equation.3">
                  <p:embed/>
                </p:oleObj>
              </mc:Choice>
              <mc:Fallback>
                <p:oleObj name="Equation" r:id="rId3" imgW="406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2547" y="1568822"/>
                        <a:ext cx="1790394" cy="8951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59295" y="2262553"/>
            <a:ext cx="10572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x = 3</a:t>
            </a:r>
            <a:endParaRPr lang="en-US" sz="3600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884098"/>
              </p:ext>
            </p:extLst>
          </p:nvPr>
        </p:nvGraphicFramePr>
        <p:xfrm>
          <a:off x="1312863" y="3305175"/>
          <a:ext cx="201453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63" name="Equation" r:id="rId5" imgW="457200" imgH="203200" progId="Equation.3">
                  <p:embed/>
                </p:oleObj>
              </mc:Choice>
              <mc:Fallback>
                <p:oleObj name="Equation" r:id="rId5" imgW="4572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2863" y="3305175"/>
                        <a:ext cx="2014537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59295" y="3877359"/>
            <a:ext cx="10572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x = 4</a:t>
            </a:r>
            <a:endParaRPr lang="en-US" sz="3600" dirty="0">
              <a:solidFill>
                <a:srgbClr val="FF0000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531558"/>
              </p:ext>
            </p:extLst>
          </p:nvPr>
        </p:nvGraphicFramePr>
        <p:xfrm>
          <a:off x="1272547" y="4950945"/>
          <a:ext cx="1714687" cy="1363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64" name="Equation" r:id="rId7" imgW="495300" imgH="393700" progId="Equation.3">
                  <p:embed/>
                </p:oleObj>
              </mc:Choice>
              <mc:Fallback>
                <p:oleObj name="Equation" r:id="rId7" imgW="4953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72547" y="4950945"/>
                        <a:ext cx="1714687" cy="1363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59295" y="5464112"/>
            <a:ext cx="1198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x = -2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253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Logarithm with Base </a:t>
            </a:r>
            <a:r>
              <a:rPr lang="en-US" i="1" dirty="0" smtClean="0"/>
              <a:t>b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199" y="1447520"/>
            <a:ext cx="841785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Let </a:t>
            </a:r>
            <a:r>
              <a:rPr lang="en-US" sz="3600" i="1" dirty="0" smtClean="0"/>
              <a:t>b</a:t>
            </a:r>
            <a:r>
              <a:rPr lang="en-US" sz="3600" dirty="0" smtClean="0"/>
              <a:t> and </a:t>
            </a:r>
            <a:r>
              <a:rPr lang="en-US" sz="3600" i="1" dirty="0" smtClean="0"/>
              <a:t>y</a:t>
            </a:r>
            <a:r>
              <a:rPr lang="en-US" sz="3600" dirty="0" smtClean="0"/>
              <a:t> be positive numbers with </a:t>
            </a:r>
            <a:r>
              <a:rPr lang="en-US" sz="3600" i="1" dirty="0" smtClean="0"/>
              <a:t>b</a:t>
            </a:r>
            <a:r>
              <a:rPr lang="en-US" sz="3600" dirty="0" smtClean="0"/>
              <a:t> ≠ 1.  The </a:t>
            </a:r>
            <a:r>
              <a:rPr lang="en-US" sz="3600" u="sng" dirty="0" smtClean="0"/>
              <a:t>logarithm of </a:t>
            </a:r>
            <a:r>
              <a:rPr lang="en-US" sz="3600" i="1" u="sng" dirty="0" smtClean="0"/>
              <a:t>y</a:t>
            </a:r>
            <a:r>
              <a:rPr lang="en-US" sz="3600" u="sng" dirty="0" smtClean="0"/>
              <a:t> with base</a:t>
            </a:r>
            <a:r>
              <a:rPr lang="en-US" sz="3600" i="1" u="sng" dirty="0"/>
              <a:t> </a:t>
            </a:r>
            <a:r>
              <a:rPr lang="en-US" sz="3600" i="1" u="sng" dirty="0" smtClean="0"/>
              <a:t>b</a:t>
            </a:r>
            <a:r>
              <a:rPr lang="en-US" sz="3600" dirty="0" smtClean="0"/>
              <a:t> is denoted by 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                 and is defined as follows: </a:t>
            </a:r>
            <a:endParaRPr lang="en-US" sz="3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27183"/>
              </p:ext>
            </p:extLst>
          </p:nvPr>
        </p:nvGraphicFramePr>
        <p:xfrm>
          <a:off x="606612" y="2585897"/>
          <a:ext cx="1903506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90" name="Equation" r:id="rId3" imgW="622300" imgH="215900" progId="Equation.3">
                  <p:embed/>
                </p:oleObj>
              </mc:Choice>
              <mc:Fallback>
                <p:oleObj name="Equation" r:id="rId3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6612" y="2585897"/>
                        <a:ext cx="1903506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99648"/>
              </p:ext>
            </p:extLst>
          </p:nvPr>
        </p:nvGraphicFramePr>
        <p:xfrm>
          <a:off x="1010024" y="3494524"/>
          <a:ext cx="2587812" cy="89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91" name="Equation" r:id="rId5" imgW="622300" imgH="215900" progId="Equation.3">
                  <p:embed/>
                </p:oleObj>
              </mc:Choice>
              <mc:Fallback>
                <p:oleObj name="Equation" r:id="rId5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0024" y="3494524"/>
                        <a:ext cx="2587812" cy="89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00824" y="3584666"/>
            <a:ext cx="2498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if and only if </a:t>
            </a:r>
            <a:endParaRPr lang="en-US" sz="36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397928"/>
              </p:ext>
            </p:extLst>
          </p:nvPr>
        </p:nvGraphicFramePr>
        <p:xfrm>
          <a:off x="6099450" y="3494524"/>
          <a:ext cx="1518024" cy="85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92" name="Equation" r:id="rId6" imgW="406400" imgH="228600" progId="Equation.3">
                  <p:embed/>
                </p:oleObj>
              </mc:Choice>
              <mc:Fallback>
                <p:oleObj name="Equation" r:id="rId6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9450" y="3494524"/>
                        <a:ext cx="1518024" cy="853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2179" y="4855882"/>
            <a:ext cx="902182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The expression                    is read as “log base </a:t>
            </a:r>
            <a:r>
              <a:rPr lang="en-US" sz="3200" i="1" dirty="0" smtClean="0"/>
              <a:t>b</a:t>
            </a:r>
            <a:r>
              <a:rPr lang="en-US" sz="3200" dirty="0" smtClean="0"/>
              <a:t> of </a:t>
            </a:r>
            <a:r>
              <a:rPr lang="en-US" sz="3200" i="1" dirty="0" smtClean="0"/>
              <a:t>y</a:t>
            </a:r>
            <a:r>
              <a:rPr lang="en-US" sz="3200" dirty="0" smtClean="0"/>
              <a:t>.”</a:t>
            </a:r>
            <a:endParaRPr lang="en-US" sz="32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165228"/>
              </p:ext>
            </p:extLst>
          </p:nvPr>
        </p:nvGraphicFramePr>
        <p:xfrm>
          <a:off x="2811337" y="4963987"/>
          <a:ext cx="1675394" cy="581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93" name="Equation" r:id="rId8" imgW="622300" imgH="215900" progId="Equation.3">
                  <p:embed/>
                </p:oleObj>
              </mc:Choice>
              <mc:Fallback>
                <p:oleObj name="Equation" r:id="rId8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1337" y="4963987"/>
                        <a:ext cx="1675394" cy="5812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8014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Logarithm with Base </a:t>
            </a:r>
            <a:r>
              <a:rPr lang="en-US" i="1" dirty="0" smtClean="0"/>
              <a:t>b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865390"/>
              </p:ext>
            </p:extLst>
          </p:nvPr>
        </p:nvGraphicFramePr>
        <p:xfrm>
          <a:off x="223525" y="3045618"/>
          <a:ext cx="2587812" cy="89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6" name="Equation" r:id="rId3" imgW="622300" imgH="215900" progId="Equation.3">
                  <p:embed/>
                </p:oleObj>
              </mc:Choice>
              <mc:Fallback>
                <p:oleObj name="Equation" r:id="rId3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3525" y="3045618"/>
                        <a:ext cx="2587812" cy="89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516806"/>
              </p:ext>
            </p:extLst>
          </p:nvPr>
        </p:nvGraphicFramePr>
        <p:xfrm>
          <a:off x="457200" y="1567113"/>
          <a:ext cx="1518024" cy="85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7" name="Equation" r:id="rId5" imgW="406400" imgH="228600" progId="Equation.3">
                  <p:embed/>
                </p:oleObj>
              </mc:Choice>
              <mc:Fallback>
                <p:oleObj name="Equation" r:id="rId5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1567113"/>
                        <a:ext cx="1518024" cy="853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70848" y="1728503"/>
            <a:ext cx="6778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is in </a:t>
            </a:r>
            <a:r>
              <a:rPr lang="en-US" sz="2800" i="1" dirty="0" smtClean="0"/>
              <a:t>exponential</a:t>
            </a:r>
            <a:r>
              <a:rPr lang="en-US" sz="2800" dirty="0" smtClean="0"/>
              <a:t> </a:t>
            </a:r>
            <a:r>
              <a:rPr lang="en-US" sz="2800" i="1" dirty="0" smtClean="0"/>
              <a:t>form</a:t>
            </a:r>
            <a:r>
              <a:rPr lang="en-US" sz="2800" dirty="0" smtClean="0"/>
              <a:t> where </a:t>
            </a:r>
            <a:r>
              <a:rPr lang="en-US" sz="2800" i="1" dirty="0" smtClean="0"/>
              <a:t>b</a:t>
            </a:r>
            <a:r>
              <a:rPr lang="en-US" sz="2800" dirty="0" smtClean="0"/>
              <a:t> is the base, </a:t>
            </a:r>
            <a:r>
              <a:rPr lang="en-US" sz="2800" i="1" dirty="0"/>
              <a:t>x</a:t>
            </a:r>
            <a:r>
              <a:rPr lang="en-US" sz="2800" dirty="0" smtClean="0"/>
              <a:t> is the exponent, and </a:t>
            </a:r>
            <a:r>
              <a:rPr lang="en-US" sz="2800" i="1" dirty="0"/>
              <a:t>y</a:t>
            </a:r>
            <a:r>
              <a:rPr lang="en-US" sz="2800" dirty="0" smtClean="0"/>
              <a:t> is the solution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943412" y="3250932"/>
            <a:ext cx="62005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is in </a:t>
            </a:r>
            <a:r>
              <a:rPr lang="en-US" sz="2800" i="1" dirty="0" smtClean="0"/>
              <a:t>logarithmic</a:t>
            </a:r>
            <a:r>
              <a:rPr lang="en-US" sz="2800" dirty="0" smtClean="0"/>
              <a:t> </a:t>
            </a:r>
            <a:r>
              <a:rPr lang="en-US" sz="2800" i="1" dirty="0"/>
              <a:t>form</a:t>
            </a:r>
            <a:r>
              <a:rPr lang="en-US" sz="2800" dirty="0"/>
              <a:t> where </a:t>
            </a:r>
            <a:r>
              <a:rPr lang="en-US" sz="2800" i="1" dirty="0"/>
              <a:t>b</a:t>
            </a:r>
            <a:r>
              <a:rPr lang="en-US" sz="2800" dirty="0"/>
              <a:t> is the base, </a:t>
            </a:r>
            <a:r>
              <a:rPr lang="en-US" sz="2800" i="1" dirty="0" smtClean="0"/>
              <a:t>x</a:t>
            </a:r>
            <a:r>
              <a:rPr lang="en-US" sz="2800" dirty="0" smtClean="0"/>
              <a:t> </a:t>
            </a:r>
            <a:r>
              <a:rPr lang="en-US" sz="2800" dirty="0"/>
              <a:t>is the </a:t>
            </a:r>
            <a:r>
              <a:rPr lang="en-US" sz="2800" dirty="0" smtClean="0"/>
              <a:t>solution, </a:t>
            </a:r>
            <a:r>
              <a:rPr lang="en-US" sz="2800" dirty="0"/>
              <a:t>and </a:t>
            </a:r>
            <a:r>
              <a:rPr lang="en-US" sz="2800" i="1" dirty="0" smtClean="0"/>
              <a:t>y</a:t>
            </a:r>
            <a:r>
              <a:rPr lang="en-US" sz="2800" dirty="0" smtClean="0"/>
              <a:t> </a:t>
            </a:r>
            <a:r>
              <a:rPr lang="en-US" sz="2800" dirty="0"/>
              <a:t>is the </a:t>
            </a:r>
            <a:r>
              <a:rPr lang="en-US" sz="2800" dirty="0" smtClean="0"/>
              <a:t>number you are taking the log of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8298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Convert from exponential to logarithmic form: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547610"/>
            <a:ext cx="1725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1) 3</a:t>
            </a:r>
            <a:r>
              <a:rPr lang="en-US" sz="3600" baseline="30000" dirty="0" smtClean="0"/>
              <a:t>2</a:t>
            </a:r>
            <a:r>
              <a:rPr lang="en-US" sz="3600" dirty="0" smtClean="0"/>
              <a:t> = 9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734236" y="2609165"/>
            <a:ext cx="37950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 = 3		x = 2		y = 9 </a:t>
            </a: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808537"/>
              </p:ext>
            </p:extLst>
          </p:nvPr>
        </p:nvGraphicFramePr>
        <p:xfrm>
          <a:off x="4589298" y="1516038"/>
          <a:ext cx="2219304" cy="7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6" name="Equation" r:id="rId3" imgW="622300" imgH="215900" progId="Equation.3">
                  <p:embed/>
                </p:oleObj>
              </mc:Choice>
              <mc:Fallback>
                <p:oleObj name="Equation" r:id="rId3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9298" y="1516038"/>
                        <a:ext cx="2219304" cy="769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597217"/>
              </p:ext>
            </p:extLst>
          </p:nvPr>
        </p:nvGraphicFramePr>
        <p:xfrm>
          <a:off x="2442829" y="1417638"/>
          <a:ext cx="1417366" cy="797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7" name="Equation" r:id="rId5" imgW="406400" imgH="228600" progId="Equation.3">
                  <p:embed/>
                </p:oleObj>
              </mc:Choice>
              <mc:Fallback>
                <p:oleObj name="Equation" r:id="rId5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42829" y="1417638"/>
                        <a:ext cx="1417366" cy="797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60195" y="1551749"/>
            <a:ext cx="62268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32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726867"/>
              </p:ext>
            </p:extLst>
          </p:nvPr>
        </p:nvGraphicFramePr>
        <p:xfrm>
          <a:off x="6919737" y="2913328"/>
          <a:ext cx="1617651" cy="56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8" name="Equation" r:id="rId7" imgW="622300" imgH="215900" progId="Equation.3">
                  <p:embed/>
                </p:oleObj>
              </mc:Choice>
              <mc:Fallback>
                <p:oleObj name="Equation" r:id="rId7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19737" y="2913328"/>
                        <a:ext cx="1617651" cy="56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8118" y="3766374"/>
            <a:ext cx="19596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2</a:t>
            </a:r>
            <a:r>
              <a:rPr lang="en-US" sz="3600" dirty="0" smtClean="0"/>
              <a:t>) 2</a:t>
            </a:r>
            <a:r>
              <a:rPr lang="en-US" sz="3600" baseline="30000" dirty="0"/>
              <a:t>4</a:t>
            </a:r>
            <a:r>
              <a:rPr lang="en-US" sz="3600" dirty="0" smtClean="0"/>
              <a:t> = 16</a:t>
            </a:r>
            <a:endParaRPr 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2755153" y="3827929"/>
            <a:ext cx="418550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 = 2		x = 4		y = 16 </a:t>
            </a:r>
            <a:endParaRPr lang="en-US" sz="3200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638943"/>
              </p:ext>
            </p:extLst>
          </p:nvPr>
        </p:nvGraphicFramePr>
        <p:xfrm>
          <a:off x="6858000" y="4148338"/>
          <a:ext cx="1782763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9" name="Equation" r:id="rId9" imgW="685800" imgH="203200" progId="Equation.3">
                  <p:embed/>
                </p:oleObj>
              </mc:Choice>
              <mc:Fallback>
                <p:oleObj name="Equation" r:id="rId9" imgW="6858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58000" y="4148338"/>
                        <a:ext cx="1782763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78118" y="5173833"/>
            <a:ext cx="558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3) </a:t>
            </a:r>
            <a:endParaRPr lang="en-US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2755153" y="5235388"/>
            <a:ext cx="44016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 = ¼		x = -3		y = 64 </a:t>
            </a:r>
            <a:endParaRPr lang="en-US" sz="32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23797"/>
              </p:ext>
            </p:extLst>
          </p:nvPr>
        </p:nvGraphicFramePr>
        <p:xfrm>
          <a:off x="6854825" y="5540575"/>
          <a:ext cx="21780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0" name="Equation" r:id="rId11" imgW="838200" imgH="215900" progId="Equation.3">
                  <p:embed/>
                </p:oleObj>
              </mc:Choice>
              <mc:Fallback>
                <p:oleObj name="Equation" r:id="rId11" imgW="8382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54825" y="5540575"/>
                        <a:ext cx="217805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832583"/>
              </p:ext>
            </p:extLst>
          </p:nvPr>
        </p:nvGraphicFramePr>
        <p:xfrm>
          <a:off x="1031129" y="4992222"/>
          <a:ext cx="1703107" cy="1155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1" name="Equation" r:id="rId13" imgW="673100" imgH="457200" progId="Equation.3">
                  <p:embed/>
                </p:oleObj>
              </mc:Choice>
              <mc:Fallback>
                <p:oleObj name="Equation" r:id="rId13" imgW="6731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1129" y="4992222"/>
                        <a:ext cx="1703107" cy="1155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516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Convert from logarithmic form to exponential form: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543719"/>
            <a:ext cx="558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1) 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167899" y="2613952"/>
            <a:ext cx="392952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 = 9		x = 2		y = 81  </a:t>
            </a: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633753"/>
              </p:ext>
            </p:extLst>
          </p:nvPr>
        </p:nvGraphicFramePr>
        <p:xfrm>
          <a:off x="2182853" y="1068530"/>
          <a:ext cx="2219304" cy="7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4" name="Equation" r:id="rId3" imgW="622300" imgH="215900" progId="Equation.3">
                  <p:embed/>
                </p:oleObj>
              </mc:Choice>
              <mc:Fallback>
                <p:oleObj name="Equation" r:id="rId3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82853" y="1068530"/>
                        <a:ext cx="2219304" cy="769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064149"/>
              </p:ext>
            </p:extLst>
          </p:nvPr>
        </p:nvGraphicFramePr>
        <p:xfrm>
          <a:off x="5117846" y="1041224"/>
          <a:ext cx="1417366" cy="797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5" name="Equation" r:id="rId5" imgW="406400" imgH="228600" progId="Equation.3">
                  <p:embed/>
                </p:oleObj>
              </mc:Choice>
              <mc:Fallback>
                <p:oleObj name="Equation" r:id="rId5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17846" y="1041224"/>
                        <a:ext cx="1417366" cy="797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97547" y="1148029"/>
            <a:ext cx="62268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32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890310"/>
              </p:ext>
            </p:extLst>
          </p:nvPr>
        </p:nvGraphicFramePr>
        <p:xfrm>
          <a:off x="955675" y="2655888"/>
          <a:ext cx="1782763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6" name="Equation" r:id="rId7" imgW="685800" imgH="215900" progId="Equation.3">
                  <p:embed/>
                </p:oleObj>
              </mc:Choice>
              <mc:Fallback>
                <p:oleObj name="Equation" r:id="rId7" imgW="6858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5675" y="2655888"/>
                        <a:ext cx="1782763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" y="4777775"/>
            <a:ext cx="558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3) </a:t>
            </a:r>
            <a:endParaRPr lang="en-US" sz="3600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633121"/>
              </p:ext>
            </p:extLst>
          </p:nvPr>
        </p:nvGraphicFramePr>
        <p:xfrm>
          <a:off x="937311" y="4895469"/>
          <a:ext cx="18161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7" name="Equation" r:id="rId9" imgW="698500" imgH="203200" progId="Equation.3">
                  <p:embed/>
                </p:oleObj>
              </mc:Choice>
              <mc:Fallback>
                <p:oleObj name="Equation" r:id="rId9" imgW="6985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7311" y="4895469"/>
                        <a:ext cx="1816100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57200" y="5970213"/>
            <a:ext cx="558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4</a:t>
            </a:r>
            <a:r>
              <a:rPr lang="en-US" sz="3600" dirty="0" smtClean="0"/>
              <a:t>) </a:t>
            </a:r>
            <a:endParaRPr lang="en-US" sz="36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244725"/>
              </p:ext>
            </p:extLst>
          </p:nvPr>
        </p:nvGraphicFramePr>
        <p:xfrm>
          <a:off x="939053" y="6087907"/>
          <a:ext cx="155257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8" name="Equation" r:id="rId11" imgW="596900" imgH="203200" progId="Equation.3">
                  <p:embed/>
                </p:oleObj>
              </mc:Choice>
              <mc:Fallback>
                <p:oleObj name="Equation" r:id="rId11" imgW="5969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39053" y="6087907"/>
                        <a:ext cx="1552575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779451"/>
              </p:ext>
            </p:extLst>
          </p:nvPr>
        </p:nvGraphicFramePr>
        <p:xfrm>
          <a:off x="4330702" y="3419507"/>
          <a:ext cx="1703107" cy="1155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9" name="Equation" r:id="rId13" imgW="673100" imgH="457200" progId="Equation.3">
                  <p:embed/>
                </p:oleObj>
              </mc:Choice>
              <mc:Fallback>
                <p:oleObj name="Equation" r:id="rId13" imgW="6731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30702" y="3419507"/>
                        <a:ext cx="1703107" cy="1155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/>
          <p:cNvPicPr/>
          <p:nvPr/>
        </p:nvPicPr>
        <p:blipFill rotWithShape="1">
          <a:blip r:embed="rId15" cstate="print"/>
          <a:srcRect t="19834" b="15307"/>
          <a:stretch/>
        </p:blipFill>
        <p:spPr bwMode="auto">
          <a:xfrm>
            <a:off x="3698819" y="1732805"/>
            <a:ext cx="3180715" cy="104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730407" y="1868374"/>
            <a:ext cx="2226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Swirl method: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7545295" y="2671678"/>
            <a:ext cx="133722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9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= 81</a:t>
            </a:r>
            <a:endParaRPr lang="en-US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4330702" y="4838919"/>
            <a:ext cx="154521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12</a:t>
            </a:r>
            <a:r>
              <a:rPr lang="en-US" sz="3200" baseline="30000" dirty="0"/>
              <a:t>1</a:t>
            </a:r>
            <a:r>
              <a:rPr lang="en-US" sz="3200" dirty="0" smtClean="0"/>
              <a:t> = 12</a:t>
            </a:r>
            <a:endParaRPr lang="en-US" sz="3200" dirty="0"/>
          </a:p>
        </p:txBody>
      </p:sp>
      <p:sp>
        <p:nvSpPr>
          <p:cNvPr id="37" name="TextBox 36"/>
          <p:cNvSpPr txBox="1"/>
          <p:nvPr/>
        </p:nvSpPr>
        <p:spPr>
          <a:xfrm>
            <a:off x="4376629" y="6008945"/>
            <a:ext cx="11292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4</a:t>
            </a:r>
            <a:r>
              <a:rPr lang="en-US" sz="3200" baseline="30000" dirty="0"/>
              <a:t>0</a:t>
            </a:r>
            <a:r>
              <a:rPr lang="en-US" sz="3200" dirty="0" smtClean="0"/>
              <a:t> = 1</a:t>
            </a:r>
            <a:endParaRPr lang="en-US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470927" y="3533001"/>
            <a:ext cx="558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2</a:t>
            </a:r>
            <a:r>
              <a:rPr lang="en-US" sz="3600" dirty="0" smtClean="0"/>
              <a:t>) </a:t>
            </a:r>
            <a:endParaRPr lang="en-US" sz="3600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527710"/>
              </p:ext>
            </p:extLst>
          </p:nvPr>
        </p:nvGraphicFramePr>
        <p:xfrm>
          <a:off x="939053" y="3677589"/>
          <a:ext cx="21780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80" name="Equation" r:id="rId16" imgW="838200" imgH="215900" progId="Equation.3">
                  <p:embed/>
                </p:oleObj>
              </mc:Choice>
              <mc:Fallback>
                <p:oleObj name="Equation" r:id="rId16" imgW="8382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9053" y="3677589"/>
                        <a:ext cx="21780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5904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Graph the following functions and state domain, range, and asymptote.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75582" y="1999476"/>
            <a:ext cx="5170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2</a:t>
            </a:r>
            <a:r>
              <a:rPr lang="en-US" sz="3200" dirty="0" smtClean="0"/>
              <a:t>)</a:t>
            </a:r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/>
              <a:t>3</a:t>
            </a:r>
            <a:r>
              <a:rPr lang="en-US" sz="3200" dirty="0" smtClean="0"/>
              <a:t>) 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836787"/>
              </p:ext>
            </p:extLst>
          </p:nvPr>
        </p:nvGraphicFramePr>
        <p:xfrm>
          <a:off x="1192671" y="1800093"/>
          <a:ext cx="1705756" cy="114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504" name="Equation" r:id="rId3" imgW="584200" imgH="393700" progId="Equation.3">
                  <p:embed/>
                </p:oleObj>
              </mc:Choice>
              <mc:Fallback>
                <p:oleObj name="Equation" r:id="rId3" imgW="584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2671" y="1800093"/>
                        <a:ext cx="1705756" cy="1149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997691"/>
              </p:ext>
            </p:extLst>
          </p:nvPr>
        </p:nvGraphicFramePr>
        <p:xfrm>
          <a:off x="1192671" y="4008433"/>
          <a:ext cx="1855788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505" name="Equation" r:id="rId5" imgW="635000" imgH="457200" progId="Equation.3">
                  <p:embed/>
                </p:oleObj>
              </mc:Choice>
              <mc:Fallback>
                <p:oleObj name="Equation" r:id="rId5" imgW="6350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2671" y="4008433"/>
                        <a:ext cx="1855788" cy="133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Screen Shot 2016-02-17 at 9.34.27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62" y="1764783"/>
            <a:ext cx="2578100" cy="2120900"/>
          </a:xfrm>
          <a:prstGeom prst="rect">
            <a:avLst/>
          </a:prstGeom>
        </p:spPr>
      </p:pic>
      <p:pic>
        <p:nvPicPr>
          <p:cNvPr id="8" name="Picture 7" descr="Screen Shot 2016-02-17 at 9.34.33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62" y="4554021"/>
            <a:ext cx="2616200" cy="2146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55913" y="2204124"/>
            <a:ext cx="26404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Domain: </a:t>
            </a:r>
            <a:r>
              <a:rPr lang="en-US" sz="2800" dirty="0"/>
              <a:t>(-∞, ∞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Range: (0, </a:t>
            </a:r>
            <a:r>
              <a:rPr lang="en-US" sz="2800" dirty="0"/>
              <a:t>∞)</a:t>
            </a:r>
            <a:r>
              <a:rPr lang="en-US" sz="2800" dirty="0" smtClean="0"/>
              <a:t> </a:t>
            </a:r>
          </a:p>
          <a:p>
            <a:r>
              <a:rPr lang="en-US" sz="2800" dirty="0"/>
              <a:t>Asymptote: </a:t>
            </a:r>
            <a:r>
              <a:rPr lang="en-US" sz="2800" i="1" dirty="0"/>
              <a:t>y </a:t>
            </a:r>
            <a:r>
              <a:rPr lang="en-US" sz="2800" dirty="0"/>
              <a:t>= 0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55913" y="4905345"/>
            <a:ext cx="26404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Domain: </a:t>
            </a:r>
            <a:r>
              <a:rPr lang="en-US" sz="2800" dirty="0"/>
              <a:t>(-∞, ∞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Range: (-∞, 0) </a:t>
            </a:r>
          </a:p>
          <a:p>
            <a:r>
              <a:rPr lang="en-US" sz="2800" dirty="0"/>
              <a:t>Asymptote: </a:t>
            </a:r>
            <a:r>
              <a:rPr lang="en-US" sz="2800" i="1" dirty="0"/>
              <a:t>y </a:t>
            </a:r>
            <a:r>
              <a:rPr lang="en-US" sz="2800" dirty="0"/>
              <a:t>= 0  </a:t>
            </a:r>
          </a:p>
        </p:txBody>
      </p:sp>
    </p:spTree>
    <p:extLst>
      <p:ext uri="{BB962C8B-B14F-4D97-AF65-F5344CB8AC3E}">
        <p14:creationId xmlns:p14="http://schemas.microsoft.com/office/powerpoint/2010/main" val="3636255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6030" y="427753"/>
            <a:ext cx="815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Let </a:t>
            </a:r>
            <a:r>
              <a:rPr lang="en-US" sz="4000" i="1" dirty="0" smtClean="0"/>
              <a:t>b</a:t>
            </a:r>
            <a:r>
              <a:rPr lang="en-US" sz="4000" dirty="0" smtClean="0"/>
              <a:t> be a positive real number such that </a:t>
            </a:r>
            <a:r>
              <a:rPr lang="en-US" sz="4000" i="1" dirty="0" smtClean="0"/>
              <a:t>b</a:t>
            </a:r>
            <a:r>
              <a:rPr lang="en-US" sz="4000" dirty="0" smtClean="0"/>
              <a:t> </a:t>
            </a:r>
            <a:r>
              <a:rPr lang="en-US" sz="4000" dirty="0"/>
              <a:t>≠ </a:t>
            </a:r>
            <a:r>
              <a:rPr lang="en-US" sz="4000" dirty="0" smtClean="0"/>
              <a:t>1. 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91882" y="1912471"/>
            <a:ext cx="601834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Logarithm of 1:</a:t>
            </a:r>
          </a:p>
          <a:p>
            <a:endParaRPr lang="en-US" sz="4000" b="1" dirty="0"/>
          </a:p>
          <a:p>
            <a:endParaRPr lang="en-US" sz="4000" b="1" dirty="0" smtClean="0"/>
          </a:p>
          <a:p>
            <a:endParaRPr lang="en-US" sz="2400" b="1" dirty="0"/>
          </a:p>
          <a:p>
            <a:r>
              <a:rPr lang="en-US" sz="4000" b="1" dirty="0"/>
              <a:t>Logarithm of </a:t>
            </a:r>
            <a:r>
              <a:rPr lang="en-US" sz="4000" b="1" i="1" dirty="0" smtClean="0"/>
              <a:t>b</a:t>
            </a:r>
            <a:r>
              <a:rPr lang="en-US" sz="4000" b="1" dirty="0" smtClean="0"/>
              <a:t> with Base </a:t>
            </a:r>
            <a:r>
              <a:rPr lang="en-US" sz="4000" b="1" i="1" dirty="0" smtClean="0"/>
              <a:t>b</a:t>
            </a:r>
            <a:r>
              <a:rPr lang="en-US" sz="4000" b="1" dirty="0" smtClean="0"/>
              <a:t>:</a:t>
            </a:r>
            <a:endParaRPr lang="en-US" sz="4000" b="1" dirty="0"/>
          </a:p>
          <a:p>
            <a:endParaRPr lang="en-US" sz="4000" b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339295"/>
              </p:ext>
            </p:extLst>
          </p:nvPr>
        </p:nvGraphicFramePr>
        <p:xfrm>
          <a:off x="1255431" y="2932253"/>
          <a:ext cx="2315509" cy="83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86" name="Equation" r:id="rId3" imgW="596900" imgH="215900" progId="Equation.3">
                  <p:embed/>
                </p:oleObj>
              </mc:Choice>
              <mc:Fallback>
                <p:oleObj name="Equation" r:id="rId3" imgW="5969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5431" y="2932253"/>
                        <a:ext cx="2315509" cy="83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95059" y="2932253"/>
            <a:ext cx="1897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because </a:t>
            </a:r>
            <a:endParaRPr lang="en-US" sz="4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919850"/>
              </p:ext>
            </p:extLst>
          </p:nvPr>
        </p:nvGraphicFramePr>
        <p:xfrm>
          <a:off x="5961528" y="2797457"/>
          <a:ext cx="1580029" cy="842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87" name="Equation" r:id="rId5" imgW="381000" imgH="203200" progId="Equation.3">
                  <p:embed/>
                </p:oleObj>
              </mc:Choice>
              <mc:Fallback>
                <p:oleObj name="Equation" r:id="rId5" imgW="3810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61528" y="2797457"/>
                        <a:ext cx="1580029" cy="842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225736"/>
              </p:ext>
            </p:extLst>
          </p:nvPr>
        </p:nvGraphicFramePr>
        <p:xfrm>
          <a:off x="1255431" y="5097958"/>
          <a:ext cx="2315509" cy="83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88" name="Equation" r:id="rId7" imgW="596900" imgH="215900" progId="Equation.3">
                  <p:embed/>
                </p:oleObj>
              </mc:Choice>
              <mc:Fallback>
                <p:oleObj name="Equation" r:id="rId7" imgW="5969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55431" y="5097958"/>
                        <a:ext cx="2315509" cy="83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95059" y="5097958"/>
            <a:ext cx="1897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because </a:t>
            </a:r>
            <a:endParaRPr lang="en-US" sz="400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825597"/>
              </p:ext>
            </p:extLst>
          </p:nvPr>
        </p:nvGraphicFramePr>
        <p:xfrm>
          <a:off x="5935663" y="4963953"/>
          <a:ext cx="1633537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89" name="Equation" r:id="rId9" imgW="393700" imgH="203200" progId="Equation.3">
                  <p:embed/>
                </p:oleObj>
              </mc:Choice>
              <mc:Fallback>
                <p:oleObj name="Equation" r:id="rId9" imgW="3937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35663" y="4963953"/>
                        <a:ext cx="1633537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93991" y="5995723"/>
            <a:ext cx="3544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**Number </a:t>
            </a:r>
            <a:r>
              <a:rPr lang="en-US" sz="2000" dirty="0" smtClean="0">
                <a:solidFill>
                  <a:srgbClr val="FF0000"/>
                </a:solidFill>
              </a:rPr>
              <a:t>3 </a:t>
            </a:r>
            <a:r>
              <a:rPr lang="en-US" sz="2000" dirty="0">
                <a:solidFill>
                  <a:srgbClr val="FF0000"/>
                </a:solidFill>
              </a:rPr>
              <a:t>from previous slide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01364" y="3640139"/>
            <a:ext cx="3544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**Number 4 from previous slide</a:t>
            </a:r>
          </a:p>
        </p:txBody>
      </p:sp>
    </p:spTree>
    <p:extLst>
      <p:ext uri="{BB962C8B-B14F-4D97-AF65-F5344CB8AC3E}">
        <p14:creationId xmlns:p14="http://schemas.microsoft.com/office/powerpoint/2010/main" val="990176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9675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Evaluate the following logarithms.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87294" y="1462461"/>
            <a:ext cx="60019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1)</a:t>
            </a:r>
          </a:p>
          <a:p>
            <a:endParaRPr lang="en-US" sz="4000" dirty="0"/>
          </a:p>
          <a:p>
            <a:r>
              <a:rPr lang="en-US" sz="4000" dirty="0" smtClean="0"/>
              <a:t>2)</a:t>
            </a:r>
          </a:p>
          <a:p>
            <a:endParaRPr lang="en-US" sz="4000" dirty="0"/>
          </a:p>
          <a:p>
            <a:r>
              <a:rPr lang="en-US" sz="4000" dirty="0" smtClean="0"/>
              <a:t>3)</a:t>
            </a:r>
          </a:p>
          <a:p>
            <a:endParaRPr lang="en-US" sz="4000" dirty="0"/>
          </a:p>
          <a:p>
            <a:r>
              <a:rPr lang="en-US" sz="4000" dirty="0" smtClean="0"/>
              <a:t>4)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57435"/>
              </p:ext>
            </p:extLst>
          </p:nvPr>
        </p:nvGraphicFramePr>
        <p:xfrm>
          <a:off x="1245935" y="1595437"/>
          <a:ext cx="1489327" cy="625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0" name="Equation" r:id="rId3" imgW="482600" imgH="203200" progId="Equation.3">
                  <p:embed/>
                </p:oleObj>
              </mc:Choice>
              <mc:Fallback>
                <p:oleObj name="Equation" r:id="rId3" imgW="4826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5935" y="1595437"/>
                        <a:ext cx="1489327" cy="625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96524" y="739186"/>
            <a:ext cx="6639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**Ask yourself what power of </a:t>
            </a:r>
            <a:r>
              <a:rPr lang="en-US" sz="2800" i="1" dirty="0" smtClean="0">
                <a:solidFill>
                  <a:srgbClr val="FF0000"/>
                </a:solidFill>
              </a:rPr>
              <a:t>b</a:t>
            </a:r>
            <a:r>
              <a:rPr lang="en-US" sz="2800" dirty="0" smtClean="0">
                <a:solidFill>
                  <a:srgbClr val="FF0000"/>
                </a:solidFill>
              </a:rPr>
              <a:t> gives you </a:t>
            </a:r>
            <a:r>
              <a:rPr lang="en-US" sz="2800" i="1" dirty="0" smtClean="0">
                <a:solidFill>
                  <a:srgbClr val="FF0000"/>
                </a:solidFill>
              </a:rPr>
              <a:t>y</a:t>
            </a:r>
            <a:r>
              <a:rPr lang="en-US" sz="2800" dirty="0">
                <a:solidFill>
                  <a:srgbClr val="FF0000"/>
                </a:solidFill>
              </a:rPr>
              <a:t>?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501110"/>
              </p:ext>
            </p:extLst>
          </p:nvPr>
        </p:nvGraphicFramePr>
        <p:xfrm>
          <a:off x="1181100" y="2508542"/>
          <a:ext cx="1554162" cy="1255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1" name="Equation" r:id="rId5" imgW="533400" imgH="431800" progId="Equation.3">
                  <p:embed/>
                </p:oleObj>
              </mc:Choice>
              <mc:Fallback>
                <p:oleObj name="Equation" r:id="rId5" imgW="5334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1100" y="2508542"/>
                        <a:ext cx="1554162" cy="1255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132857"/>
              </p:ext>
            </p:extLst>
          </p:nvPr>
        </p:nvGraphicFramePr>
        <p:xfrm>
          <a:off x="1181100" y="4044156"/>
          <a:ext cx="1762312" cy="63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2" name="Equation" r:id="rId7" imgW="596900" imgH="215900" progId="Equation.3">
                  <p:embed/>
                </p:oleObj>
              </mc:Choice>
              <mc:Fallback>
                <p:oleObj name="Equation" r:id="rId7" imgW="5969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81100" y="4044156"/>
                        <a:ext cx="1762312" cy="63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715418"/>
              </p:ext>
            </p:extLst>
          </p:nvPr>
        </p:nvGraphicFramePr>
        <p:xfrm>
          <a:off x="1181100" y="5215011"/>
          <a:ext cx="1403724" cy="679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3" name="Equation" r:id="rId9" imgW="444500" imgH="215900" progId="Equation.3">
                  <p:embed/>
                </p:oleObj>
              </mc:Choice>
              <mc:Fallback>
                <p:oleObj name="Equation" r:id="rId9" imgW="4445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81100" y="5215011"/>
                        <a:ext cx="1403724" cy="679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943412" y="1364604"/>
            <a:ext cx="3473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4 to what power </a:t>
            </a:r>
            <a:r>
              <a:rPr lang="en-US" sz="2400" dirty="0">
                <a:solidFill>
                  <a:srgbClr val="FF0000"/>
                </a:solidFill>
              </a:rPr>
              <a:t>gives </a:t>
            </a:r>
            <a:r>
              <a:rPr lang="en-US" sz="2400" dirty="0" smtClean="0">
                <a:solidFill>
                  <a:srgbClr val="FF0000"/>
                </a:solidFill>
              </a:rPr>
              <a:t>64?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6588" y="1848881"/>
            <a:ext cx="2789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</a:t>
            </a:r>
            <a:r>
              <a:rPr lang="en-US" sz="2400" baseline="30000" dirty="0" smtClean="0">
                <a:solidFill>
                  <a:srgbClr val="FF0000"/>
                </a:solidFill>
              </a:rPr>
              <a:t>3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= 64, so log</a:t>
            </a:r>
            <a:r>
              <a:rPr lang="en-US" sz="2400" baseline="-25000" dirty="0" smtClean="0"/>
              <a:t>4</a:t>
            </a:r>
            <a:r>
              <a:rPr lang="en-US" sz="2400" dirty="0" smtClean="0"/>
              <a:t>64 = </a:t>
            </a:r>
            <a:r>
              <a:rPr lang="en-US" sz="2400" dirty="0" smtClean="0">
                <a:solidFill>
                  <a:srgbClr val="FF0000"/>
                </a:solidFill>
              </a:rPr>
              <a:t>3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527107" y="1360779"/>
            <a:ext cx="2418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</a:t>
            </a:r>
            <a:r>
              <a:rPr lang="en-US" sz="2400" baseline="30000" dirty="0" smtClean="0"/>
              <a:t>x</a:t>
            </a:r>
            <a:r>
              <a:rPr lang="en-US" sz="2400" dirty="0" smtClean="0"/>
              <a:t> = 64, what is x?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2943412" y="2584725"/>
            <a:ext cx="3592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5</a:t>
            </a:r>
            <a:r>
              <a:rPr lang="en-US" sz="2400" dirty="0" smtClean="0">
                <a:solidFill>
                  <a:srgbClr val="FF0000"/>
                </a:solidFill>
              </a:rPr>
              <a:t> to what power </a:t>
            </a:r>
            <a:r>
              <a:rPr lang="en-US" sz="2400" dirty="0">
                <a:solidFill>
                  <a:srgbClr val="FF0000"/>
                </a:solidFill>
              </a:rPr>
              <a:t>gives </a:t>
            </a:r>
            <a:r>
              <a:rPr lang="en-US" sz="2400" dirty="0" smtClean="0">
                <a:solidFill>
                  <a:srgbClr val="FF0000"/>
                </a:solidFill>
              </a:rPr>
              <a:t>1/5?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7749" y="3069002"/>
            <a:ext cx="3371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5</a:t>
            </a:r>
            <a:r>
              <a:rPr lang="en-US" sz="2400" baseline="30000" dirty="0" smtClean="0">
                <a:solidFill>
                  <a:srgbClr val="FF0000"/>
                </a:solidFill>
              </a:rPr>
              <a:t>-1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= 1/5, so log</a:t>
            </a:r>
            <a:r>
              <a:rPr lang="en-US" sz="2400" baseline="-25000" dirty="0" smtClean="0"/>
              <a:t>5</a:t>
            </a:r>
            <a:r>
              <a:rPr lang="en-US" sz="2400" dirty="0" smtClean="0"/>
              <a:t>(1/5) = </a:t>
            </a:r>
            <a:r>
              <a:rPr lang="en-US" sz="2400" dirty="0" smtClean="0">
                <a:solidFill>
                  <a:srgbClr val="FF0000"/>
                </a:solidFill>
              </a:rPr>
              <a:t>-1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527107" y="2580900"/>
            <a:ext cx="2537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5</a:t>
            </a:r>
            <a:r>
              <a:rPr lang="en-US" sz="2400" baseline="30000" dirty="0" smtClean="0"/>
              <a:t>x</a:t>
            </a:r>
            <a:r>
              <a:rPr lang="en-US" sz="2400" dirty="0" smtClean="0"/>
              <a:t> = 1/5, what is x?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3193934" y="4044156"/>
            <a:ext cx="2849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1/5</a:t>
            </a:r>
            <a:r>
              <a:rPr lang="en-US" sz="2400" baseline="30000" dirty="0" smtClean="0"/>
              <a:t>x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dirty="0" smtClean="0"/>
              <a:t>125, </a:t>
            </a:r>
            <a:r>
              <a:rPr lang="en-US" sz="2400" dirty="0"/>
              <a:t>what is x?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36691" y="3964952"/>
            <a:ext cx="559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-3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81294" y="5215011"/>
            <a:ext cx="830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1/2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125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57991"/>
            <a:ext cx="8229600" cy="1143000"/>
          </a:xfrm>
        </p:spPr>
        <p:txBody>
          <a:bodyPr/>
          <a:lstStyle/>
          <a:p>
            <a:r>
              <a:rPr lang="en-US" dirty="0" smtClean="0"/>
              <a:t>Special Logarithms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1" y="1175032"/>
            <a:ext cx="84178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</a:t>
            </a:r>
            <a:r>
              <a:rPr lang="en-US" sz="3200" u="sng" dirty="0" smtClean="0"/>
              <a:t>common logarithm</a:t>
            </a:r>
            <a:r>
              <a:rPr lang="en-US" sz="3200" dirty="0" smtClean="0"/>
              <a:t> is a logarithm with base 10.  It is denoted by log</a:t>
            </a:r>
            <a:r>
              <a:rPr lang="en-US" sz="3200" baseline="-25000" dirty="0" smtClean="0"/>
              <a:t>10</a:t>
            </a:r>
            <a:r>
              <a:rPr lang="en-US" sz="3200" dirty="0" smtClean="0"/>
              <a:t> or simply by log. A </a:t>
            </a:r>
            <a:r>
              <a:rPr lang="en-US" sz="3200" u="sng" dirty="0" smtClean="0"/>
              <a:t>natural logarithm</a:t>
            </a:r>
            <a:r>
              <a:rPr lang="en-US" sz="3200" dirty="0"/>
              <a:t> </a:t>
            </a:r>
            <a:r>
              <a:rPr lang="en-US" sz="3200" dirty="0" smtClean="0"/>
              <a:t>is a logarithm with base </a:t>
            </a:r>
            <a:r>
              <a:rPr lang="en-US" sz="3200" i="1" dirty="0" smtClean="0"/>
              <a:t>e</a:t>
            </a:r>
            <a:r>
              <a:rPr lang="en-US" sz="3200" dirty="0" smtClean="0"/>
              <a:t>.  It can be denoted by log</a:t>
            </a:r>
            <a:r>
              <a:rPr lang="en-US" sz="3200" i="1" baseline="-25000" dirty="0" smtClean="0"/>
              <a:t>e</a:t>
            </a:r>
            <a:r>
              <a:rPr lang="en-US" sz="3200" dirty="0" smtClean="0"/>
              <a:t>, but is more often denoted by </a:t>
            </a:r>
            <a:r>
              <a:rPr lang="en-US" sz="3200" dirty="0" err="1" smtClean="0"/>
              <a:t>ln.</a:t>
            </a:r>
            <a:endParaRPr lang="en-US" sz="32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587944" y="3387945"/>
            <a:ext cx="36711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Common Logarithm: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91595" y="3387945"/>
            <a:ext cx="34095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Natural Logarithm:</a:t>
            </a:r>
            <a:endParaRPr lang="en-US" sz="3200" b="1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574341"/>
              </p:ext>
            </p:extLst>
          </p:nvPr>
        </p:nvGraphicFramePr>
        <p:xfrm>
          <a:off x="948756" y="3972721"/>
          <a:ext cx="2726002" cy="670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26" name="Equation" r:id="rId3" imgW="876300" imgH="215900" progId="Equation.3">
                  <p:embed/>
                </p:oleObj>
              </mc:Choice>
              <mc:Fallback>
                <p:oleObj name="Equation" r:id="rId3" imgW="876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8756" y="3972721"/>
                        <a:ext cx="2726002" cy="670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355532"/>
              </p:ext>
            </p:extLst>
          </p:nvPr>
        </p:nvGraphicFramePr>
        <p:xfrm>
          <a:off x="5695451" y="4018684"/>
          <a:ext cx="2253554" cy="637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27" name="Equation" r:id="rId5" imgW="762000" imgH="215900" progId="Equation.3">
                  <p:embed/>
                </p:oleObj>
              </mc:Choice>
              <mc:Fallback>
                <p:oleObj name="Equation" r:id="rId5" imgW="7620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95451" y="4018684"/>
                        <a:ext cx="2253554" cy="637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2779" y="4785608"/>
            <a:ext cx="63933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Use a calculator to evaluate the logarithm:</a:t>
            </a:r>
          </a:p>
          <a:p>
            <a:r>
              <a:rPr lang="en-US" sz="2800" dirty="0" smtClean="0"/>
              <a:t>1) log 8</a:t>
            </a:r>
          </a:p>
          <a:p>
            <a:endParaRPr lang="en-US" sz="2800" dirty="0"/>
          </a:p>
          <a:p>
            <a:r>
              <a:rPr lang="en-US" sz="2800" dirty="0" smtClean="0"/>
              <a:t>2) </a:t>
            </a:r>
            <a:r>
              <a:rPr lang="en-US" sz="2800" dirty="0" err="1" smtClean="0"/>
              <a:t>ln</a:t>
            </a:r>
            <a:r>
              <a:rPr lang="en-US" sz="2800" dirty="0" smtClean="0"/>
              <a:t> 0.3</a:t>
            </a:r>
            <a:endParaRPr lang="en-US" sz="2800" dirty="0"/>
          </a:p>
        </p:txBody>
      </p:sp>
      <p:pic>
        <p:nvPicPr>
          <p:cNvPr id="10" name="Picture 9" descr="Screen Shot 2016-02-24 at 4.48.18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033" y="5222035"/>
            <a:ext cx="2247900" cy="457200"/>
          </a:xfrm>
          <a:prstGeom prst="rect">
            <a:avLst/>
          </a:prstGeom>
        </p:spPr>
      </p:pic>
      <p:pic>
        <p:nvPicPr>
          <p:cNvPr id="11" name="Picture 10" descr="Screen Shot 2016-02-24 at 4.48.25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233" y="6038466"/>
            <a:ext cx="2298700" cy="457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42981" y="5191245"/>
            <a:ext cx="2095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0.903089987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140222" y="5210277"/>
            <a:ext cx="1617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10</a:t>
            </a:r>
            <a:r>
              <a:rPr lang="en-US" sz="2800" baseline="30000" dirty="0" smtClean="0"/>
              <a:t>0.903</a:t>
            </a:r>
            <a:r>
              <a:rPr lang="en-US" sz="2800" dirty="0" smtClean="0"/>
              <a:t> ≈ 8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633050" y="5960185"/>
            <a:ext cx="2205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-1.203972804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7140222" y="5885897"/>
            <a:ext cx="1791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e</a:t>
            </a:r>
            <a:r>
              <a:rPr lang="en-US" sz="2800" baseline="30000" dirty="0" smtClean="0"/>
              <a:t>-1.204</a:t>
            </a:r>
            <a:r>
              <a:rPr lang="en-US" sz="2800" dirty="0" smtClean="0"/>
              <a:t> ≈ 0.3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37121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32212" y="125620"/>
            <a:ext cx="8229600" cy="1143000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84225" y="518604"/>
            <a:ext cx="454483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p. 503: 3</a:t>
            </a:r>
            <a:r>
              <a:rPr lang="en-US" sz="3200" dirty="0" smtClean="0"/>
              <a:t>-</a:t>
            </a:r>
            <a:r>
              <a:rPr lang="en-US" sz="3200" dirty="0"/>
              <a:t>15 (odds), 21, 23 </a:t>
            </a:r>
          </a:p>
        </p:txBody>
      </p:sp>
      <p:pic>
        <p:nvPicPr>
          <p:cNvPr id="4" name="Picture 3" descr="Screen Shot 2016-02-24 at 4.33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36" y="1431033"/>
            <a:ext cx="7895009" cy="345876"/>
          </a:xfrm>
          <a:prstGeom prst="rect">
            <a:avLst/>
          </a:prstGeom>
        </p:spPr>
      </p:pic>
      <p:pic>
        <p:nvPicPr>
          <p:cNvPr id="5" name="Picture 4" descr="Screen Shot 2016-02-24 at 4.33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06" y="1896772"/>
            <a:ext cx="1885273" cy="396900"/>
          </a:xfrm>
          <a:prstGeom prst="rect">
            <a:avLst/>
          </a:prstGeom>
        </p:spPr>
      </p:pic>
      <p:pic>
        <p:nvPicPr>
          <p:cNvPr id="6" name="Picture 5" descr="Screen Shot 2016-02-24 at 4.33.3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053" y="1776909"/>
            <a:ext cx="2141713" cy="62078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160467" y="2175313"/>
            <a:ext cx="848282" cy="4447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creen Shot 2016-02-24 at 4.33.47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5067"/>
            <a:ext cx="9067797" cy="120462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84608" y="3274929"/>
            <a:ext cx="1259555" cy="4447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Screen Shot 2016-02-24 at 4.33.53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8" y="3802494"/>
            <a:ext cx="8429731" cy="406410"/>
          </a:xfrm>
          <a:prstGeom prst="rect">
            <a:avLst/>
          </a:prstGeom>
        </p:spPr>
      </p:pic>
      <p:pic>
        <p:nvPicPr>
          <p:cNvPr id="11" name="Picture 10" descr="Screen Shot 2016-02-24 at 4.37.56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62" y="4127693"/>
            <a:ext cx="1323127" cy="451066"/>
          </a:xfrm>
          <a:prstGeom prst="rect">
            <a:avLst/>
          </a:prstGeom>
        </p:spPr>
      </p:pic>
      <p:pic>
        <p:nvPicPr>
          <p:cNvPr id="12" name="Picture 11" descr="Screen Shot 2016-02-24 at 4.38.02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329" y="4127693"/>
            <a:ext cx="1349469" cy="488106"/>
          </a:xfrm>
          <a:prstGeom prst="rect">
            <a:avLst/>
          </a:prstGeom>
        </p:spPr>
      </p:pic>
      <p:pic>
        <p:nvPicPr>
          <p:cNvPr id="13" name="Picture 12" descr="Screen Shot 2016-02-24 at 4.38.08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234" y="4125537"/>
            <a:ext cx="1486107" cy="490262"/>
          </a:xfrm>
          <a:prstGeom prst="rect">
            <a:avLst/>
          </a:prstGeom>
        </p:spPr>
      </p:pic>
      <p:pic>
        <p:nvPicPr>
          <p:cNvPr id="14" name="Picture 13" descr="Screen Shot 2016-02-24 at 4.38.1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163" y="4071855"/>
            <a:ext cx="1391095" cy="600367"/>
          </a:xfrm>
          <a:prstGeom prst="rect">
            <a:avLst/>
          </a:prstGeom>
        </p:spPr>
      </p:pic>
      <p:pic>
        <p:nvPicPr>
          <p:cNvPr id="15" name="Picture 14" descr="Screen Shot 2016-02-24 at 4.39.48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36" y="4803107"/>
            <a:ext cx="7467600" cy="355600"/>
          </a:xfrm>
          <a:prstGeom prst="rect">
            <a:avLst/>
          </a:prstGeom>
        </p:spPr>
      </p:pic>
      <p:pic>
        <p:nvPicPr>
          <p:cNvPr id="16" name="Picture 15" descr="Screen Shot 2016-02-24 at 4.39.59 PM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62" y="5158707"/>
            <a:ext cx="1233286" cy="411095"/>
          </a:xfrm>
          <a:prstGeom prst="rect">
            <a:avLst/>
          </a:prstGeom>
        </p:spPr>
      </p:pic>
      <p:pic>
        <p:nvPicPr>
          <p:cNvPr id="19" name="Picture 18" descr="Screen Shot 2016-02-24 at 4.41.14 P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079" y="5158707"/>
            <a:ext cx="2057768" cy="51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69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00587" y="1790430"/>
            <a:ext cx="85434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Students will be able to find inverse functions.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580550"/>
            <a:ext cx="8229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Homework Quizzes; grades will be entered into your homework category; they are short (5 minute) quizzes; you will be warned ahead of time when you have one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039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143" y="0"/>
            <a:ext cx="8229600" cy="1143000"/>
          </a:xfrm>
        </p:spPr>
        <p:txBody>
          <a:bodyPr/>
          <a:lstStyle/>
          <a:p>
            <a:r>
              <a:rPr lang="en-US" dirty="0" smtClean="0"/>
              <a:t>Inverse Functions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1143" y="1143000"/>
            <a:ext cx="79869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By the definition of a logarithm, it follows that the logarithmic function                                         </a:t>
            </a:r>
          </a:p>
          <a:p>
            <a:r>
              <a:rPr lang="en-US" sz="4000" dirty="0"/>
              <a:t> </a:t>
            </a:r>
            <a:r>
              <a:rPr lang="en-US" sz="4000" dirty="0" smtClean="0"/>
              <a:t>                        is the inverse of the exponential function                  .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535850"/>
              </p:ext>
            </p:extLst>
          </p:nvPr>
        </p:nvGraphicFramePr>
        <p:xfrm>
          <a:off x="572151" y="2420783"/>
          <a:ext cx="2711218" cy="720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1" name="Equation" r:id="rId3" imgW="812800" imgH="215900" progId="Equation.3">
                  <p:embed/>
                </p:oleObj>
              </mc:Choice>
              <mc:Fallback>
                <p:oleObj name="Equation" r:id="rId3" imgW="8128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2151" y="2420783"/>
                        <a:ext cx="2711218" cy="720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471181"/>
              </p:ext>
            </p:extLst>
          </p:nvPr>
        </p:nvGraphicFramePr>
        <p:xfrm>
          <a:off x="4939565" y="2933957"/>
          <a:ext cx="1989138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2" name="Equation" r:id="rId5" imgW="596900" imgH="228600" progId="Equation.3">
                  <p:embed/>
                </p:oleObj>
              </mc:Choice>
              <mc:Fallback>
                <p:oleObj name="Equation" r:id="rId5" imgW="5969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9565" y="2933957"/>
                        <a:ext cx="1989138" cy="763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1143" y="3747679"/>
            <a:ext cx="28322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This means that</a:t>
            </a:r>
            <a:endParaRPr lang="en-US" sz="32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180954"/>
              </p:ext>
            </p:extLst>
          </p:nvPr>
        </p:nvGraphicFramePr>
        <p:xfrm>
          <a:off x="2520950" y="4275138"/>
          <a:ext cx="20764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3" name="Equation" r:id="rId7" imgW="622300" imgH="203200" progId="Equation.3">
                  <p:embed/>
                </p:oleObj>
              </mc:Choice>
              <mc:Fallback>
                <p:oleObj name="Equation" r:id="rId7" imgW="622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0950" y="4275138"/>
                        <a:ext cx="20764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27123" y="4884067"/>
            <a:ext cx="81244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and</a:t>
            </a:r>
            <a:endParaRPr lang="en-US" sz="32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091793"/>
              </p:ext>
            </p:extLst>
          </p:nvPr>
        </p:nvGraphicFramePr>
        <p:xfrm>
          <a:off x="2520950" y="5510213"/>
          <a:ext cx="2074862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4" name="Equation" r:id="rId9" imgW="622300" imgH="203200" progId="Equation.3">
                  <p:embed/>
                </p:oleObj>
              </mc:Choice>
              <mc:Fallback>
                <p:oleObj name="Equation" r:id="rId9" imgW="622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20950" y="5510213"/>
                        <a:ext cx="2074862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634362"/>
              </p:ext>
            </p:extLst>
          </p:nvPr>
        </p:nvGraphicFramePr>
        <p:xfrm>
          <a:off x="4595812" y="4211638"/>
          <a:ext cx="194786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5" name="Equation" r:id="rId11" imgW="584200" imgH="241300" progId="Equation.3">
                  <p:embed/>
                </p:oleObj>
              </mc:Choice>
              <mc:Fallback>
                <p:oleObj name="Equation" r:id="rId11" imgW="5842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95812" y="4211638"/>
                        <a:ext cx="1947862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426759"/>
              </p:ext>
            </p:extLst>
          </p:nvPr>
        </p:nvGraphicFramePr>
        <p:xfrm>
          <a:off x="6543674" y="4417342"/>
          <a:ext cx="4238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6" name="Equation" r:id="rId13" imgW="127000" imgH="139700" progId="Equation.3">
                  <p:embed/>
                </p:oleObj>
              </mc:Choice>
              <mc:Fallback>
                <p:oleObj name="Equation" r:id="rId13" imgW="127000" imgH="139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43674" y="4417342"/>
                        <a:ext cx="4238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494681"/>
              </p:ext>
            </p:extLst>
          </p:nvPr>
        </p:nvGraphicFramePr>
        <p:xfrm>
          <a:off x="4597400" y="5510213"/>
          <a:ext cx="15684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7" name="Equation" r:id="rId15" imgW="469900" imgH="203200" progId="Equation.3">
                  <p:embed/>
                </p:oleObj>
              </mc:Choice>
              <mc:Fallback>
                <p:oleObj name="Equation" r:id="rId15" imgW="4699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97400" y="5510213"/>
                        <a:ext cx="15684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113548"/>
              </p:ext>
            </p:extLst>
          </p:nvPr>
        </p:nvGraphicFramePr>
        <p:xfrm>
          <a:off x="6331742" y="5722938"/>
          <a:ext cx="4238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8" name="Equation" r:id="rId17" imgW="127000" imgH="139700" progId="Equation.3">
                  <p:embed/>
                </p:oleObj>
              </mc:Choice>
              <mc:Fallback>
                <p:oleObj name="Equation" r:id="rId17" imgW="127000" imgH="139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31742" y="5722938"/>
                        <a:ext cx="4238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431214" y="4417342"/>
            <a:ext cx="488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7431214" y="5722938"/>
            <a:ext cx="488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62647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2" y="-16086"/>
            <a:ext cx="8229600" cy="149678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Use inverse properties to simplify the following expressions: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35450" y="1480700"/>
            <a:ext cx="60019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1)</a:t>
            </a:r>
          </a:p>
          <a:p>
            <a:endParaRPr lang="en-US" sz="4000" dirty="0" smtClean="0"/>
          </a:p>
          <a:p>
            <a:r>
              <a:rPr lang="en-US" sz="4000" dirty="0" smtClean="0"/>
              <a:t>2</a:t>
            </a:r>
            <a:r>
              <a:rPr lang="en-US" sz="4000" dirty="0" smtClean="0"/>
              <a:t>)</a:t>
            </a:r>
          </a:p>
          <a:p>
            <a:endParaRPr lang="en-US" sz="4000" dirty="0"/>
          </a:p>
          <a:p>
            <a:r>
              <a:rPr lang="en-US" sz="4000" dirty="0" smtClean="0"/>
              <a:t>3)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684136"/>
              </p:ext>
            </p:extLst>
          </p:nvPr>
        </p:nvGraphicFramePr>
        <p:xfrm>
          <a:off x="1394092" y="1330297"/>
          <a:ext cx="1570459" cy="868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5" name="Equation" r:id="rId3" imgW="368300" imgH="203200" progId="Equation.3">
                  <p:embed/>
                </p:oleObj>
              </mc:Choice>
              <mc:Fallback>
                <p:oleObj name="Equation" r:id="rId3" imgW="3683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4092" y="1330297"/>
                        <a:ext cx="1570459" cy="8684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720023"/>
              </p:ext>
            </p:extLst>
          </p:nvPr>
        </p:nvGraphicFramePr>
        <p:xfrm>
          <a:off x="1394092" y="3913928"/>
          <a:ext cx="1897581" cy="881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6" name="Equation" r:id="rId5" imgW="520700" imgH="241300" progId="Equation.3">
                  <p:embed/>
                </p:oleObj>
              </mc:Choice>
              <mc:Fallback>
                <p:oleObj name="Equation" r:id="rId5" imgW="5207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94092" y="3913928"/>
                        <a:ext cx="1897581" cy="881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166249"/>
              </p:ext>
            </p:extLst>
          </p:nvPr>
        </p:nvGraphicFramePr>
        <p:xfrm>
          <a:off x="6206462" y="1480700"/>
          <a:ext cx="19494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7" name="Equation" r:id="rId7" imgW="584200" imgH="203200" progId="Equation.3">
                  <p:embed/>
                </p:oleObj>
              </mc:Choice>
              <mc:Fallback>
                <p:oleObj name="Equation" r:id="rId7" imgW="5842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06462" y="1480700"/>
                        <a:ext cx="19494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132895"/>
              </p:ext>
            </p:extLst>
          </p:nvPr>
        </p:nvGraphicFramePr>
        <p:xfrm>
          <a:off x="2964551" y="1508261"/>
          <a:ext cx="1092682" cy="690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8" name="Equation" r:id="rId9" imgW="241300" imgH="152400" progId="Equation.3">
                  <p:embed/>
                </p:oleObj>
              </mc:Choice>
              <mc:Fallback>
                <p:oleObj name="Equation" r:id="rId9" imgW="241300" imgH="152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64551" y="1508261"/>
                        <a:ext cx="1092682" cy="690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51311" y="4194979"/>
            <a:ext cx="3458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Express 25 as a power with base 5</a:t>
            </a:r>
            <a:endParaRPr lang="en-US" sz="280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752514"/>
              </p:ext>
            </p:extLst>
          </p:nvPr>
        </p:nvGraphicFramePr>
        <p:xfrm>
          <a:off x="3262674" y="4300360"/>
          <a:ext cx="2060960" cy="700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9" name="Equation" r:id="rId11" imgW="711200" imgH="241300" progId="Equation.3">
                  <p:embed/>
                </p:oleObj>
              </mc:Choice>
              <mc:Fallback>
                <p:oleObj name="Equation" r:id="rId11" imgW="7112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62674" y="4300360"/>
                        <a:ext cx="2060960" cy="7008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451311" y="5149086"/>
            <a:ext cx="3458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Power of a power property</a:t>
            </a:r>
            <a:endParaRPr lang="en-US" sz="280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23644"/>
              </p:ext>
            </p:extLst>
          </p:nvPr>
        </p:nvGraphicFramePr>
        <p:xfrm>
          <a:off x="3262674" y="5149086"/>
          <a:ext cx="1768475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0" name="Equation" r:id="rId13" imgW="609600" imgH="241300" progId="Equation.3">
                  <p:embed/>
                </p:oleObj>
              </mc:Choice>
              <mc:Fallback>
                <p:oleObj name="Equation" r:id="rId13" imgW="6096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62674" y="5149086"/>
                        <a:ext cx="1768475" cy="70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534844"/>
              </p:ext>
            </p:extLst>
          </p:nvPr>
        </p:nvGraphicFramePr>
        <p:xfrm>
          <a:off x="5422900" y="6103193"/>
          <a:ext cx="19002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1" name="Equation" r:id="rId15" imgW="685800" imgH="241300" progId="Equation.3">
                  <p:embed/>
                </p:oleObj>
              </mc:Choice>
              <mc:Fallback>
                <p:oleObj name="Equation" r:id="rId15" imgW="6858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22900" y="6103193"/>
                        <a:ext cx="190023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557229"/>
              </p:ext>
            </p:extLst>
          </p:nvPr>
        </p:nvGraphicFramePr>
        <p:xfrm>
          <a:off x="3312801" y="6111111"/>
          <a:ext cx="9207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2" name="Equation" r:id="rId17" imgW="317500" imgH="165100" progId="Equation.3">
                  <p:embed/>
                </p:oleObj>
              </mc:Choice>
              <mc:Fallback>
                <p:oleObj name="Equation" r:id="rId17" imgW="3175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12801" y="6111111"/>
                        <a:ext cx="920750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960647"/>
              </p:ext>
            </p:extLst>
          </p:nvPr>
        </p:nvGraphicFramePr>
        <p:xfrm>
          <a:off x="1435644" y="2665611"/>
          <a:ext cx="1573213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3" name="Equation" r:id="rId19" imgW="431800" imgH="241300" progId="Equation.3">
                  <p:embed/>
                </p:oleObj>
              </mc:Choice>
              <mc:Fallback>
                <p:oleObj name="Equation" r:id="rId19" imgW="4318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435644" y="2665611"/>
                        <a:ext cx="1573213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617821"/>
              </p:ext>
            </p:extLst>
          </p:nvPr>
        </p:nvGraphicFramePr>
        <p:xfrm>
          <a:off x="6255674" y="2539919"/>
          <a:ext cx="19002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4" name="Equation" r:id="rId21" imgW="685800" imgH="241300" progId="Equation.3">
                  <p:embed/>
                </p:oleObj>
              </mc:Choice>
              <mc:Fallback>
                <p:oleObj name="Equation" r:id="rId21" imgW="6858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55674" y="2539919"/>
                        <a:ext cx="190023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368453"/>
              </p:ext>
            </p:extLst>
          </p:nvPr>
        </p:nvGraphicFramePr>
        <p:xfrm>
          <a:off x="3141351" y="2893138"/>
          <a:ext cx="1092200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5" name="Equation" r:id="rId22" imgW="241300" imgH="139700" progId="Equation.3">
                  <p:embed/>
                </p:oleObj>
              </mc:Choice>
              <mc:Fallback>
                <p:oleObj name="Equation" r:id="rId22" imgW="241300" imgH="139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41351" y="2893138"/>
                        <a:ext cx="1092200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324078"/>
              </p:ext>
            </p:extLst>
          </p:nvPr>
        </p:nvGraphicFramePr>
        <p:xfrm>
          <a:off x="4679999" y="1508261"/>
          <a:ext cx="1287269" cy="60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76" name="Equation" r:id="rId24" imgW="431800" imgH="203200" progId="Equation.3">
                  <p:embed/>
                </p:oleObj>
              </mc:Choice>
              <mc:Fallback>
                <p:oleObj name="Equation" r:id="rId24" imgW="4318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79999" y="1508261"/>
                        <a:ext cx="1287269" cy="60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3572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45423"/>
            <a:ext cx="8592718" cy="1697324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Find the inverse of the following functions: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42880" y="1045621"/>
            <a:ext cx="600194" cy="367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1)</a:t>
            </a:r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 smtClean="0"/>
          </a:p>
          <a:p>
            <a:r>
              <a:rPr lang="en-US" sz="4000" dirty="0" smtClean="0"/>
              <a:t>2)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487907"/>
              </p:ext>
            </p:extLst>
          </p:nvPr>
        </p:nvGraphicFramePr>
        <p:xfrm>
          <a:off x="1243074" y="1045621"/>
          <a:ext cx="1538558" cy="865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89" name="Equation" r:id="rId3" imgW="406400" imgH="228600" progId="Equation.3">
                  <p:embed/>
                </p:oleObj>
              </mc:Choice>
              <mc:Fallback>
                <p:oleObj name="Equation" r:id="rId3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3074" y="1045621"/>
                        <a:ext cx="1538558" cy="865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520518"/>
              </p:ext>
            </p:extLst>
          </p:nvPr>
        </p:nvGraphicFramePr>
        <p:xfrm>
          <a:off x="4127002" y="4122601"/>
          <a:ext cx="1689413" cy="585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0" name="Equation" r:id="rId5" imgW="622300" imgH="215900" progId="Equation.3">
                  <p:embed/>
                </p:oleObj>
              </mc:Choice>
              <mc:Fallback>
                <p:oleObj name="Equation" r:id="rId5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27002" y="4122601"/>
                        <a:ext cx="1689413" cy="585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87864" y="96588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Switch x and y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177517" y="4805082"/>
            <a:ext cx="2872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Write in exponential </a:t>
            </a:r>
            <a:r>
              <a:rPr lang="en-US" sz="2800" dirty="0" smtClean="0"/>
              <a:t>form (solve for y)</a:t>
            </a:r>
            <a:endParaRPr lang="en-US" sz="2800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11086"/>
              </p:ext>
            </p:extLst>
          </p:nvPr>
        </p:nvGraphicFramePr>
        <p:xfrm>
          <a:off x="1332727" y="3903198"/>
          <a:ext cx="2357438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1" name="Equation" r:id="rId7" imgW="622300" imgH="215900" progId="Equation.3">
                  <p:embed/>
                </p:oleObj>
              </mc:Choice>
              <mc:Fallback>
                <p:oleObj name="Equation" r:id="rId7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2727" y="3903198"/>
                        <a:ext cx="2357438" cy="81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37863"/>
              </p:ext>
            </p:extLst>
          </p:nvPr>
        </p:nvGraphicFramePr>
        <p:xfrm>
          <a:off x="4031084" y="924579"/>
          <a:ext cx="1127894" cy="564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2" name="Equation" r:id="rId9" imgW="406400" imgH="203200" progId="Equation.3">
                  <p:embed/>
                </p:oleObj>
              </mc:Choice>
              <mc:Fallback>
                <p:oleObj name="Equation" r:id="rId9" imgW="406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31084" y="924579"/>
                        <a:ext cx="1127894" cy="564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087864" y="1702089"/>
            <a:ext cx="29620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Write in </a:t>
            </a:r>
            <a:r>
              <a:rPr lang="en-US" sz="2800" dirty="0" smtClean="0"/>
              <a:t>logarithmic</a:t>
            </a:r>
            <a:r>
              <a:rPr lang="en-US" sz="2800" dirty="0" smtClean="0"/>
              <a:t> form (solve for y)</a:t>
            </a:r>
            <a:endParaRPr lang="en-US" sz="2800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836936"/>
              </p:ext>
            </p:extLst>
          </p:nvPr>
        </p:nvGraphicFramePr>
        <p:xfrm>
          <a:off x="4031084" y="1811849"/>
          <a:ext cx="1695678" cy="588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3" name="Equation" r:id="rId11" imgW="622300" imgH="215900" progId="Equation.3">
                  <p:embed/>
                </p:oleObj>
              </mc:Choice>
              <mc:Fallback>
                <p:oleObj name="Equation" r:id="rId11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31084" y="1811849"/>
                        <a:ext cx="1695678" cy="588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177517" y="4175408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Switch x and y</a:t>
            </a:r>
            <a:endParaRPr lang="en-US" sz="28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18631"/>
              </p:ext>
            </p:extLst>
          </p:nvPr>
        </p:nvGraphicFramePr>
        <p:xfrm>
          <a:off x="4462463" y="4864168"/>
          <a:ext cx="1092200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4" name="Equation" r:id="rId13" imgW="393700" imgH="228600" progId="Equation.3">
                  <p:embed/>
                </p:oleObj>
              </mc:Choice>
              <mc:Fallback>
                <p:oleObj name="Equation" r:id="rId13" imgW="3937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62463" y="4864168"/>
                        <a:ext cx="1092200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190974" y="3379978"/>
            <a:ext cx="5317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inverse of 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</a:rPr>
              <a:t>           </a:t>
            </a:r>
            <a:r>
              <a:rPr lang="en-US" sz="2800" dirty="0" smtClean="0">
                <a:solidFill>
                  <a:srgbClr val="FF0000"/>
                </a:solidFill>
              </a:rPr>
              <a:t> is                    .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99469"/>
              </p:ext>
            </p:extLst>
          </p:nvPr>
        </p:nvGraphicFramePr>
        <p:xfrm>
          <a:off x="3449249" y="3333265"/>
          <a:ext cx="1013214" cy="569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5" name="Equation" r:id="rId15" imgW="406400" imgH="228600" progId="Equation.3">
                  <p:embed/>
                </p:oleObj>
              </mc:Choice>
              <mc:Fallback>
                <p:oleObj name="Equation" r:id="rId15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9249" y="3333265"/>
                        <a:ext cx="1013214" cy="569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663778"/>
              </p:ext>
            </p:extLst>
          </p:nvPr>
        </p:nvGraphicFramePr>
        <p:xfrm>
          <a:off x="4747687" y="3399542"/>
          <a:ext cx="1514860" cy="525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6" name="Equation" r:id="rId16" imgW="622300" imgH="215900" progId="Equation.3">
                  <p:embed/>
                </p:oleObj>
              </mc:Choice>
              <mc:Fallback>
                <p:oleObj name="Equation" r:id="rId16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47687" y="3399542"/>
                        <a:ext cx="1514860" cy="525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029688" y="6028432"/>
            <a:ext cx="53991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inverse of 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</a:rPr>
              <a:t>                </a:t>
            </a:r>
            <a:r>
              <a:rPr lang="en-US" sz="2800" dirty="0" smtClean="0">
                <a:solidFill>
                  <a:srgbClr val="FF0000"/>
                </a:solidFill>
              </a:rPr>
              <a:t>   is             .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458960"/>
              </p:ext>
            </p:extLst>
          </p:nvPr>
        </p:nvGraphicFramePr>
        <p:xfrm>
          <a:off x="5148405" y="6028432"/>
          <a:ext cx="982662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7" name="Equation" r:id="rId17" imgW="393700" imgH="228600" progId="Equation.3">
                  <p:embed/>
                </p:oleObj>
              </mc:Choice>
              <mc:Fallback>
                <p:oleObj name="Equation" r:id="rId17" imgW="3937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48405" y="6028432"/>
                        <a:ext cx="982662" cy="5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371401"/>
              </p:ext>
            </p:extLst>
          </p:nvPr>
        </p:nvGraphicFramePr>
        <p:xfrm>
          <a:off x="3317900" y="6069311"/>
          <a:ext cx="1514860" cy="525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8" name="Equation" r:id="rId19" imgW="622300" imgH="215900" progId="Equation.3">
                  <p:embed/>
                </p:oleObj>
              </mc:Choice>
              <mc:Fallback>
                <p:oleObj name="Equation" r:id="rId19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17900" y="6069311"/>
                        <a:ext cx="1514860" cy="525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5478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9" grpId="0"/>
      <p:bldP spid="22" grpId="0"/>
      <p:bldP spid="24" grpId="0"/>
      <p:bldP spid="2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Inverse Recall: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020346"/>
            <a:ext cx="806943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When taking an inverse, you first flip x and y.</a:t>
            </a:r>
          </a:p>
          <a:p>
            <a:endParaRPr lang="en-US" sz="3200" dirty="0"/>
          </a:p>
          <a:p>
            <a:r>
              <a:rPr lang="en-US" sz="3200" dirty="0" smtClean="0"/>
              <a:t>If you start with a function in exponential form,</a:t>
            </a:r>
          </a:p>
          <a:p>
            <a:r>
              <a:rPr lang="en-US" sz="3200" dirty="0" smtClean="0"/>
              <a:t>what form should the inverse be in?   </a:t>
            </a:r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/>
              <a:t>If you start with a function in </a:t>
            </a:r>
            <a:r>
              <a:rPr lang="en-US" sz="3200" dirty="0" smtClean="0"/>
              <a:t>logarithmic </a:t>
            </a:r>
            <a:r>
              <a:rPr lang="en-US" sz="3200" dirty="0"/>
              <a:t>form,</a:t>
            </a:r>
          </a:p>
          <a:p>
            <a:r>
              <a:rPr lang="en-US" sz="3200" dirty="0"/>
              <a:t>what form should the inverse be in?   </a:t>
            </a:r>
          </a:p>
          <a:p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5254803" y="5110479"/>
            <a:ext cx="30586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exponential form</a:t>
            </a:r>
          </a:p>
        </p:txBody>
      </p:sp>
      <p:sp>
        <p:nvSpPr>
          <p:cNvPr id="5" name="Rectangle 4"/>
          <p:cNvSpPr/>
          <p:nvPr/>
        </p:nvSpPr>
        <p:spPr>
          <a:xfrm>
            <a:off x="5254803" y="3224491"/>
            <a:ext cx="297609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logarithmic </a:t>
            </a:r>
            <a:r>
              <a:rPr lang="en-US" sz="3200" dirty="0">
                <a:solidFill>
                  <a:srgbClr val="FF0000"/>
                </a:solidFill>
              </a:rPr>
              <a:t>form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5719182"/>
            <a:ext cx="8354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3366FF"/>
                </a:solidFill>
              </a:rPr>
              <a:t>logarithms and exponents are inverses of one another; they undo each other</a:t>
            </a:r>
            <a:endParaRPr lang="en-US" sz="2800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98683" y="1555804"/>
            <a:ext cx="3272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**Switch your domain and range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613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580"/>
            <a:ext cx="8229600" cy="1143000"/>
          </a:xfrm>
        </p:spPr>
        <p:txBody>
          <a:bodyPr/>
          <a:lstStyle/>
          <a:p>
            <a:r>
              <a:rPr lang="en-US" dirty="0" smtClean="0"/>
              <a:t>Simplify the expression.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18233" y="1350793"/>
            <a:ext cx="783652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1)								2)	</a:t>
            </a:r>
          </a:p>
          <a:p>
            <a:endParaRPr lang="en-US" sz="4000" dirty="0" smtClean="0"/>
          </a:p>
          <a:p>
            <a:r>
              <a:rPr lang="en-US" sz="4000" dirty="0" smtClean="0"/>
              <a:t>3)								4)</a:t>
            </a:r>
          </a:p>
          <a:p>
            <a:endParaRPr lang="en-US" sz="4000" dirty="0" smtClean="0"/>
          </a:p>
          <a:p>
            <a:r>
              <a:rPr lang="en-US" sz="4000" dirty="0" smtClean="0"/>
              <a:t>5) Find the inverse of          . </a:t>
            </a:r>
          </a:p>
          <a:p>
            <a:endParaRPr lang="en-US" sz="4000" dirty="0"/>
          </a:p>
          <a:p>
            <a:r>
              <a:rPr lang="en-US" sz="4000" dirty="0" smtClean="0"/>
              <a:t>6) </a:t>
            </a:r>
            <a:r>
              <a:rPr lang="en-US" sz="4000" dirty="0"/>
              <a:t>Find the inverse </a:t>
            </a:r>
            <a:r>
              <a:rPr lang="en-US" sz="4000" dirty="0" smtClean="0"/>
              <a:t>of            </a:t>
            </a:r>
            <a:r>
              <a:rPr lang="en-US" sz="4000" dirty="0" smtClean="0"/>
              <a:t>. </a:t>
            </a:r>
            <a:r>
              <a:rPr lang="en-US" sz="4000" dirty="0" smtClean="0"/>
              <a:t>		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86624"/>
              </p:ext>
            </p:extLst>
          </p:nvPr>
        </p:nvGraphicFramePr>
        <p:xfrm>
          <a:off x="1274280" y="1350793"/>
          <a:ext cx="1215361" cy="749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3" name="Equation" r:id="rId3" imgW="330200" imgH="203200" progId="Equation.3">
                  <p:embed/>
                </p:oleObj>
              </mc:Choice>
              <mc:Fallback>
                <p:oleObj name="Equation" r:id="rId3" imgW="3302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4280" y="1350793"/>
                        <a:ext cx="1215361" cy="749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781858"/>
              </p:ext>
            </p:extLst>
          </p:nvPr>
        </p:nvGraphicFramePr>
        <p:xfrm>
          <a:off x="4876500" y="1424791"/>
          <a:ext cx="1609122" cy="675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4" name="Equation" r:id="rId5" imgW="546100" imgH="228600" progId="Equation.3">
                  <p:embed/>
                </p:oleObj>
              </mc:Choice>
              <mc:Fallback>
                <p:oleObj name="Equation" r:id="rId5" imgW="5461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76500" y="1424791"/>
                        <a:ext cx="1609122" cy="675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90988"/>
              </p:ext>
            </p:extLst>
          </p:nvPr>
        </p:nvGraphicFramePr>
        <p:xfrm>
          <a:off x="1292225" y="2614613"/>
          <a:ext cx="1571625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5" name="Equation" r:id="rId7" imgW="533400" imgH="228600" progId="Equation.3">
                  <p:embed/>
                </p:oleObj>
              </mc:Choice>
              <mc:Fallback>
                <p:oleObj name="Equation" r:id="rId7" imgW="533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2225" y="2614613"/>
                        <a:ext cx="1571625" cy="674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45960"/>
              </p:ext>
            </p:extLst>
          </p:nvPr>
        </p:nvGraphicFramePr>
        <p:xfrm>
          <a:off x="4876500" y="2540000"/>
          <a:ext cx="107315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6" name="Equation" r:id="rId9" imgW="292100" imgH="203200" progId="Equation.3">
                  <p:embed/>
                </p:oleObj>
              </mc:Choice>
              <mc:Fallback>
                <p:oleObj name="Equation" r:id="rId9" imgW="2921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6500" y="2540000"/>
                        <a:ext cx="1073150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42973"/>
              </p:ext>
            </p:extLst>
          </p:nvPr>
        </p:nvGraphicFramePr>
        <p:xfrm>
          <a:off x="5096028" y="3845435"/>
          <a:ext cx="1290586" cy="72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7" name="Equation" r:id="rId11" imgW="406400" imgH="228600" progId="Equation.3">
                  <p:embed/>
                </p:oleObj>
              </mc:Choice>
              <mc:Fallback>
                <p:oleObj name="Equation" r:id="rId11" imgW="406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96028" y="3845435"/>
                        <a:ext cx="1290586" cy="725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499502"/>
              </p:ext>
            </p:extLst>
          </p:nvPr>
        </p:nvGraphicFramePr>
        <p:xfrm>
          <a:off x="5153709" y="5162550"/>
          <a:ext cx="13319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8" name="Equation" r:id="rId13" imgW="482600" imgH="203200" progId="Equation.3">
                  <p:embed/>
                </p:oleObj>
              </mc:Choice>
              <mc:Fallback>
                <p:oleObj name="Equation" r:id="rId13" imgW="4826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53709" y="5162550"/>
                        <a:ext cx="133191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631317" y="1807901"/>
            <a:ext cx="497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 smtClean="0">
                <a:solidFill>
                  <a:srgbClr val="FF0000"/>
                </a:solidFill>
              </a:rPr>
              <a:t>x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60713" y="1968282"/>
            <a:ext cx="847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-</a:t>
            </a:r>
            <a:r>
              <a:rPr lang="en-US" sz="3600" dirty="0">
                <a:solidFill>
                  <a:srgbClr val="FF0000"/>
                </a:solidFill>
              </a:rPr>
              <a:t>3</a:t>
            </a:r>
            <a:r>
              <a:rPr lang="en-US" sz="3600" i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527567" y="3263340"/>
            <a:ext cx="705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6</a:t>
            </a:r>
            <a:r>
              <a:rPr lang="en-US" sz="3600" i="1" dirty="0" smtClean="0">
                <a:solidFill>
                  <a:srgbClr val="FF0000"/>
                </a:solidFill>
              </a:rPr>
              <a:t>x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82129" y="3239112"/>
            <a:ext cx="7399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20</a:t>
            </a:r>
            <a:endParaRPr lang="en-US" sz="3600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1818" y="4554679"/>
            <a:ext cx="169123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y</a:t>
            </a:r>
            <a:r>
              <a:rPr lang="en-US" sz="3200" dirty="0" smtClean="0">
                <a:solidFill>
                  <a:srgbClr val="FF0000"/>
                </a:solidFill>
              </a:rPr>
              <a:t> = log</a:t>
            </a:r>
            <a:r>
              <a:rPr lang="en-US" sz="3200" baseline="-25000" dirty="0" smtClean="0">
                <a:solidFill>
                  <a:srgbClr val="FF0000"/>
                </a:solidFill>
              </a:rPr>
              <a:t>4</a:t>
            </a:r>
            <a:r>
              <a:rPr lang="en-US" sz="3200" i="1" dirty="0" smtClean="0">
                <a:solidFill>
                  <a:srgbClr val="FF0000"/>
                </a:solidFill>
              </a:rPr>
              <a:t>x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60897" y="5724106"/>
            <a:ext cx="11470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y</a:t>
            </a:r>
            <a:r>
              <a:rPr lang="en-US" sz="3200" dirty="0" smtClean="0">
                <a:solidFill>
                  <a:srgbClr val="FF0000"/>
                </a:solidFill>
              </a:rPr>
              <a:t> = </a:t>
            </a:r>
            <a:r>
              <a:rPr lang="en-US" sz="3200" i="1" dirty="0" smtClean="0">
                <a:solidFill>
                  <a:srgbClr val="FF0000"/>
                </a:solidFill>
              </a:rPr>
              <a:t>e</a:t>
            </a:r>
            <a:r>
              <a:rPr lang="en-US" sz="3200" i="1" baseline="30000" dirty="0" smtClean="0">
                <a:solidFill>
                  <a:srgbClr val="FF0000"/>
                </a:solidFill>
              </a:rPr>
              <a:t>x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28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1328"/>
            <a:ext cx="8229600" cy="1143000"/>
          </a:xfrm>
        </p:spPr>
        <p:txBody>
          <a:bodyPr/>
          <a:lstStyle/>
          <a:p>
            <a:r>
              <a:rPr lang="en-US" dirty="0" smtClean="0"/>
              <a:t>Exponential Functions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4513" y="1972456"/>
            <a:ext cx="79706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An </a:t>
            </a:r>
            <a:r>
              <a:rPr lang="en-US" sz="4000" u="sng" dirty="0" smtClean="0"/>
              <a:t>exponential function</a:t>
            </a:r>
            <a:r>
              <a:rPr lang="en-US" sz="4000" dirty="0" smtClean="0"/>
              <a:t> has the form </a:t>
            </a:r>
            <a:r>
              <a:rPr lang="en-US" sz="4000" b="1" i="1" dirty="0" smtClean="0"/>
              <a:t>y</a:t>
            </a:r>
            <a:r>
              <a:rPr lang="en-US" sz="4000" b="1" dirty="0" smtClean="0"/>
              <a:t> = </a:t>
            </a:r>
            <a:r>
              <a:rPr lang="en-US" sz="4000" b="1" i="1" dirty="0" err="1" smtClean="0"/>
              <a:t>ab</a:t>
            </a:r>
            <a:r>
              <a:rPr lang="en-US" sz="4000" b="1" i="1" baseline="30000" dirty="0" err="1" smtClean="0"/>
              <a:t>x</a:t>
            </a:r>
            <a:r>
              <a:rPr lang="en-US" sz="4000" b="1" dirty="0" smtClean="0"/>
              <a:t> </a:t>
            </a:r>
            <a:r>
              <a:rPr lang="en-US" sz="4000" dirty="0" smtClean="0"/>
              <a:t>where </a:t>
            </a:r>
            <a:r>
              <a:rPr lang="en-US" sz="4000" i="1" dirty="0" smtClean="0"/>
              <a:t>a</a:t>
            </a:r>
            <a:r>
              <a:rPr lang="en-US" sz="4000" dirty="0" smtClean="0"/>
              <a:t> ≠ 0 and the base </a:t>
            </a:r>
            <a:r>
              <a:rPr lang="en-US" sz="4000" i="1" dirty="0" smtClean="0"/>
              <a:t>b</a:t>
            </a:r>
            <a:r>
              <a:rPr lang="en-US" sz="4000" dirty="0" smtClean="0"/>
              <a:t> is a positive number other than 1. 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144470" y="4289795"/>
            <a:ext cx="6459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rgbClr val="FF0000"/>
                </a:solidFill>
              </a:rPr>
              <a:t>b </a:t>
            </a:r>
            <a:r>
              <a:rPr lang="en-US" sz="3600" dirty="0" smtClean="0">
                <a:solidFill>
                  <a:srgbClr val="FF0000"/>
                </a:solidFill>
              </a:rPr>
              <a:t>is the growth or decay </a:t>
            </a:r>
          </a:p>
          <a:p>
            <a:r>
              <a:rPr lang="en-US" sz="3600" i="1" dirty="0" smtClean="0">
                <a:solidFill>
                  <a:srgbClr val="FF0000"/>
                </a:solidFill>
              </a:rPr>
              <a:t>a</a:t>
            </a:r>
            <a:r>
              <a:rPr lang="en-US" sz="3600" dirty="0" smtClean="0">
                <a:solidFill>
                  <a:srgbClr val="FF0000"/>
                </a:solidFill>
              </a:rPr>
              <a:t> is the initial value (</a:t>
            </a:r>
            <a:r>
              <a:rPr lang="en-US" sz="3600" i="1" dirty="0" smtClean="0">
                <a:solidFill>
                  <a:srgbClr val="FF0000"/>
                </a:solidFill>
              </a:rPr>
              <a:t>y</a:t>
            </a:r>
            <a:r>
              <a:rPr lang="en-US" sz="3600" dirty="0" smtClean="0">
                <a:solidFill>
                  <a:srgbClr val="FF0000"/>
                </a:solidFill>
              </a:rPr>
              <a:t>-intercept)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937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573" y="0"/>
            <a:ext cx="8229600" cy="1143000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48228" y="1143000"/>
            <a:ext cx="55429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p. 504: 29</a:t>
            </a:r>
            <a:r>
              <a:rPr lang="en-US" sz="3600" dirty="0" smtClean="0"/>
              <a:t>-</a:t>
            </a:r>
            <a:r>
              <a:rPr lang="en-US" sz="3600" dirty="0" smtClean="0"/>
              <a:t>35</a:t>
            </a:r>
            <a:r>
              <a:rPr lang="en-US" sz="3600" dirty="0" smtClean="0"/>
              <a:t> </a:t>
            </a:r>
            <a:r>
              <a:rPr lang="en-US" sz="3600" dirty="0"/>
              <a:t>(odds</a:t>
            </a:r>
            <a:r>
              <a:rPr lang="en-US" sz="3600" dirty="0" smtClean="0"/>
              <a:t>), 37 – 39 </a:t>
            </a:r>
            <a:endParaRPr lang="en-US" sz="3600" dirty="0"/>
          </a:p>
        </p:txBody>
      </p:sp>
      <p:pic>
        <p:nvPicPr>
          <p:cNvPr id="4" name="Picture 3" descr="Screen Shot 2016-02-28 at 5.23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" y="2086098"/>
            <a:ext cx="6682837" cy="372168"/>
          </a:xfrm>
          <a:prstGeom prst="rect">
            <a:avLst/>
          </a:prstGeom>
        </p:spPr>
      </p:pic>
      <p:pic>
        <p:nvPicPr>
          <p:cNvPr id="5" name="Picture 4" descr="Screen Shot 2016-02-28 at 5.24.0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75" y="2458266"/>
            <a:ext cx="1728430" cy="530314"/>
          </a:xfrm>
          <a:prstGeom prst="rect">
            <a:avLst/>
          </a:prstGeom>
        </p:spPr>
      </p:pic>
      <p:pic>
        <p:nvPicPr>
          <p:cNvPr id="6" name="Picture 5" descr="Screen Shot 2016-02-28 at 5.24.0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762" y="2443002"/>
            <a:ext cx="1742798" cy="574098"/>
          </a:xfrm>
          <a:prstGeom prst="rect">
            <a:avLst/>
          </a:prstGeom>
        </p:spPr>
      </p:pic>
      <p:pic>
        <p:nvPicPr>
          <p:cNvPr id="7" name="Picture 6" descr="Screen Shot 2016-02-28 at 5.24.1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652" y="2458266"/>
            <a:ext cx="1935961" cy="558834"/>
          </a:xfrm>
          <a:prstGeom prst="rect">
            <a:avLst/>
          </a:prstGeom>
        </p:spPr>
      </p:pic>
      <p:pic>
        <p:nvPicPr>
          <p:cNvPr id="8" name="Picture 7" descr="Screen Shot 2016-02-28 at 5.24.21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212" y="2478224"/>
            <a:ext cx="1935961" cy="538876"/>
          </a:xfrm>
          <a:prstGeom prst="rect">
            <a:avLst/>
          </a:prstGeom>
        </p:spPr>
      </p:pic>
      <p:pic>
        <p:nvPicPr>
          <p:cNvPr id="9" name="Picture 8" descr="Screen Shot 2016-02-28 at 5.26.0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07" y="3173729"/>
            <a:ext cx="6774339" cy="473021"/>
          </a:xfrm>
          <a:prstGeom prst="rect">
            <a:avLst/>
          </a:prstGeom>
        </p:spPr>
      </p:pic>
      <p:pic>
        <p:nvPicPr>
          <p:cNvPr id="10" name="Picture 9" descr="Screen Shot 2016-02-28 at 5.26.11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07" y="3597185"/>
            <a:ext cx="2346477" cy="707988"/>
          </a:xfrm>
          <a:prstGeom prst="rect">
            <a:avLst/>
          </a:prstGeom>
        </p:spPr>
      </p:pic>
      <p:pic>
        <p:nvPicPr>
          <p:cNvPr id="11" name="Picture 10" descr="Screen Shot 2016-02-28 at 5.26.16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107" y="3597185"/>
            <a:ext cx="2244209" cy="687415"/>
          </a:xfrm>
          <a:prstGeom prst="rect">
            <a:avLst/>
          </a:prstGeom>
        </p:spPr>
      </p:pic>
      <p:pic>
        <p:nvPicPr>
          <p:cNvPr id="14" name="Picture 13" descr="Screen Shot 2017-03-07 at 9.33.31 A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37" y="3646750"/>
            <a:ext cx="1828046" cy="49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20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0049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Translations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722373"/>
            <a:ext cx="8105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To graph a function of the form </a:t>
            </a:r>
            <a:r>
              <a:rPr lang="en-US" sz="3200" i="1" dirty="0" smtClean="0"/>
              <a:t>y</a:t>
            </a:r>
            <a:r>
              <a:rPr lang="en-US" sz="3200" dirty="0" smtClean="0"/>
              <a:t> = </a:t>
            </a:r>
            <a:r>
              <a:rPr lang="en-US" sz="3200" i="1" dirty="0" err="1" smtClean="0"/>
              <a:t>ab</a:t>
            </a:r>
            <a:r>
              <a:rPr lang="en-US" sz="3200" i="1" baseline="30000" dirty="0" err="1" smtClean="0"/>
              <a:t>x</a:t>
            </a:r>
            <a:r>
              <a:rPr lang="en-US" sz="3200" i="1" baseline="30000" dirty="0" smtClean="0"/>
              <a:t> – </a:t>
            </a:r>
            <a:r>
              <a:rPr lang="en-US" sz="3200" i="1" baseline="30000" dirty="0" smtClean="0">
                <a:solidFill>
                  <a:srgbClr val="3366FF"/>
                </a:solidFill>
              </a:rPr>
              <a:t>h</a:t>
            </a:r>
            <a:r>
              <a:rPr lang="en-US" sz="3200" dirty="0" smtClean="0"/>
              <a:t> + </a:t>
            </a:r>
            <a:r>
              <a:rPr lang="en-US" sz="3200" i="1" dirty="0" smtClean="0">
                <a:solidFill>
                  <a:srgbClr val="FF0000"/>
                </a:solidFill>
              </a:rPr>
              <a:t>k</a:t>
            </a:r>
            <a:r>
              <a:rPr lang="en-US" sz="3200" dirty="0" smtClean="0"/>
              <a:t>, begin by sketching the graph of </a:t>
            </a:r>
            <a:r>
              <a:rPr lang="en-US" sz="3200" i="1" dirty="0" smtClean="0"/>
              <a:t>y</a:t>
            </a:r>
            <a:r>
              <a:rPr lang="en-US" sz="3200" dirty="0" smtClean="0"/>
              <a:t> = </a:t>
            </a:r>
            <a:r>
              <a:rPr lang="en-US" sz="3200" i="1" dirty="0" err="1" smtClean="0"/>
              <a:t>ab</a:t>
            </a:r>
            <a:r>
              <a:rPr lang="en-US" sz="3200" i="1" baseline="30000" dirty="0" err="1" smtClean="0"/>
              <a:t>x</a:t>
            </a:r>
            <a:r>
              <a:rPr lang="en-US" sz="3200" i="1" dirty="0" smtClean="0"/>
              <a:t>.  </a:t>
            </a:r>
            <a:r>
              <a:rPr lang="en-US" sz="3200" dirty="0" smtClean="0"/>
              <a:t>Then translate the graph horizontally by </a:t>
            </a:r>
            <a:r>
              <a:rPr lang="en-US" sz="3200" i="1" dirty="0" smtClean="0">
                <a:solidFill>
                  <a:srgbClr val="0000FF"/>
                </a:solidFill>
              </a:rPr>
              <a:t>h</a:t>
            </a:r>
            <a:r>
              <a:rPr lang="en-US" sz="3200" dirty="0" smtClean="0"/>
              <a:t> units and vertically by </a:t>
            </a:r>
            <a:r>
              <a:rPr lang="en-US" sz="3200" i="1" dirty="0" smtClean="0">
                <a:solidFill>
                  <a:srgbClr val="FF0000"/>
                </a:solidFill>
              </a:rPr>
              <a:t>k</a:t>
            </a:r>
            <a:r>
              <a:rPr lang="en-US" sz="3200" dirty="0" smtClean="0"/>
              <a:t> units.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762248"/>
            <a:ext cx="67174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Graph                           .  State the domain, range, and asymptote.</a:t>
            </a: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763156"/>
              </p:ext>
            </p:extLst>
          </p:nvPr>
        </p:nvGraphicFramePr>
        <p:xfrm>
          <a:off x="1619489" y="2762248"/>
          <a:ext cx="24479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3" imgW="838200" imgH="228600" progId="Equation.3">
                  <p:embed/>
                </p:oleObj>
              </mc:Choice>
              <mc:Fallback>
                <p:oleObj name="Equation" r:id="rId3" imgW="838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489" y="2762248"/>
                        <a:ext cx="24479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Screen Shot 2016-02-17 at 9.41.31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01" y="3971346"/>
            <a:ext cx="5553283" cy="1248824"/>
          </a:xfrm>
          <a:prstGeom prst="rect">
            <a:avLst/>
          </a:prstGeom>
        </p:spPr>
      </p:pic>
      <p:pic>
        <p:nvPicPr>
          <p:cNvPr id="7" name="Picture 6" descr="Screen Shot 2016-02-17 at 9.41.38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584" y="3079461"/>
            <a:ext cx="3111500" cy="3606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1301" y="5220170"/>
            <a:ext cx="51465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graph’s asymptote is the line </a:t>
            </a:r>
            <a:r>
              <a:rPr lang="en-US" sz="2400" i="1" dirty="0" smtClean="0"/>
              <a:t>y</a:t>
            </a:r>
            <a:r>
              <a:rPr lang="en-US" sz="2400" dirty="0" smtClean="0"/>
              <a:t> = -3.</a:t>
            </a:r>
          </a:p>
          <a:p>
            <a:r>
              <a:rPr lang="en-US" sz="2400" dirty="0" smtClean="0"/>
              <a:t>So domain: </a:t>
            </a:r>
            <a:r>
              <a:rPr lang="en-US" sz="2400" dirty="0"/>
              <a:t>(-∞, ∞</a:t>
            </a:r>
            <a:r>
              <a:rPr lang="en-US" sz="2400" dirty="0" smtClean="0"/>
              <a:t>) and range (-3, ∞)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1429" y="6210918"/>
            <a:ext cx="3749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**asymptote is the line </a:t>
            </a:r>
            <a:r>
              <a:rPr lang="en-US" sz="2400" i="1" dirty="0" smtClean="0">
                <a:solidFill>
                  <a:srgbClr val="FF0000"/>
                </a:solidFill>
              </a:rPr>
              <a:t>y</a:t>
            </a:r>
            <a:r>
              <a:rPr lang="en-US" sz="2400" dirty="0" smtClean="0">
                <a:solidFill>
                  <a:srgbClr val="FF0000"/>
                </a:solidFill>
              </a:rPr>
              <a:t> = </a:t>
            </a:r>
            <a:r>
              <a:rPr lang="en-US" sz="2400" i="1" dirty="0" smtClean="0">
                <a:solidFill>
                  <a:srgbClr val="FF0000"/>
                </a:solidFill>
              </a:rPr>
              <a:t>k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957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75859"/>
            <a:ext cx="8463393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5</a:t>
            </a:r>
            <a:r>
              <a:rPr lang="en-US" dirty="0" smtClean="0"/>
              <a:t>) Graph                    .  </a:t>
            </a:r>
            <a:br>
              <a:rPr lang="en-US" dirty="0" smtClean="0"/>
            </a:br>
            <a:r>
              <a:rPr lang="en-US" sz="3800" dirty="0" smtClean="0"/>
              <a:t>Then state the domain, range, and asymptote.</a:t>
            </a:r>
            <a:endParaRPr lang="en-US" sz="3800" dirty="0"/>
          </a:p>
        </p:txBody>
      </p:sp>
      <p:sp>
        <p:nvSpPr>
          <p:cNvPr id="4" name="TextBox 3"/>
          <p:cNvSpPr txBox="1"/>
          <p:nvPr/>
        </p:nvSpPr>
        <p:spPr>
          <a:xfrm>
            <a:off x="169334" y="1359535"/>
            <a:ext cx="6706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Make a table of values and sketch the graph.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884944"/>
              </p:ext>
            </p:extLst>
          </p:nvPr>
        </p:nvGraphicFramePr>
        <p:xfrm>
          <a:off x="705492" y="1933339"/>
          <a:ext cx="606384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0640"/>
                <a:gridCol w="1010640"/>
                <a:gridCol w="1010640"/>
                <a:gridCol w="1010640"/>
                <a:gridCol w="1010640"/>
                <a:gridCol w="10106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x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-3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-2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y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19/9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7/3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21147" y="5667348"/>
            <a:ext cx="14209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Domain:  </a:t>
            </a:r>
          </a:p>
          <a:p>
            <a:r>
              <a:rPr lang="en-US" sz="2800" dirty="0" smtClean="0"/>
              <a:t>Range:</a:t>
            </a:r>
            <a:endParaRPr lang="en-US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2957660" y="5708345"/>
            <a:ext cx="1295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(-</a:t>
            </a:r>
            <a:r>
              <a:rPr lang="en-US" sz="2800" dirty="0"/>
              <a:t>∞</a:t>
            </a:r>
            <a:r>
              <a:rPr lang="en-US" sz="2800" dirty="0" smtClean="0"/>
              <a:t>, ∞)</a:t>
            </a:r>
            <a:endParaRPr lang="en-US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2957660" y="6126481"/>
            <a:ext cx="106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</a:t>
            </a:r>
            <a:r>
              <a:rPr lang="en-US" sz="2800" dirty="0"/>
              <a:t>2</a:t>
            </a:r>
            <a:r>
              <a:rPr lang="en-US" sz="2800" dirty="0" smtClean="0"/>
              <a:t>, ∞)</a:t>
            </a:r>
            <a:endParaRPr lang="en-US" sz="2800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760971"/>
              </p:ext>
            </p:extLst>
          </p:nvPr>
        </p:nvGraphicFramePr>
        <p:xfrm>
          <a:off x="2664408" y="175859"/>
          <a:ext cx="20018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" name="Equation" r:id="rId3" imgW="685800" imgH="228600" progId="Equation.3">
                  <p:embed/>
                </p:oleObj>
              </mc:Choice>
              <mc:Fallback>
                <p:oleObj name="Equation" r:id="rId3" imgW="685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4408" y="175859"/>
                        <a:ext cx="20018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Screen Shot 2016-02-17 at 11.44.57 AM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58"/>
          <a:stretch/>
        </p:blipFill>
        <p:spPr>
          <a:xfrm>
            <a:off x="2941368" y="3160214"/>
            <a:ext cx="2844800" cy="23923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12293" y="5755970"/>
            <a:ext cx="1875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Asymptote:</a:t>
            </a:r>
          </a:p>
        </p:txBody>
      </p:sp>
      <p:sp>
        <p:nvSpPr>
          <p:cNvPr id="6" name="Rectangle 5"/>
          <p:cNvSpPr/>
          <p:nvPr/>
        </p:nvSpPr>
        <p:spPr>
          <a:xfrm>
            <a:off x="6431199" y="5755970"/>
            <a:ext cx="888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/>
              <a:t>y </a:t>
            </a:r>
            <a:r>
              <a:rPr lang="en-US" sz="2800" dirty="0"/>
              <a:t>= </a:t>
            </a:r>
            <a:r>
              <a:rPr lang="en-US" sz="2800" dirty="0" smtClean="0"/>
              <a:t>2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71395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53290" y="-130661"/>
            <a:ext cx="8229600" cy="1143000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039272" y="272140"/>
            <a:ext cx="416532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p. 482: 3, 4, 5, 7, 15, </a:t>
            </a:r>
            <a:r>
              <a:rPr lang="en-US" sz="3200" dirty="0" smtClean="0"/>
              <a:t>17 </a:t>
            </a:r>
            <a:endParaRPr lang="en-US" sz="3200" dirty="0"/>
          </a:p>
        </p:txBody>
      </p:sp>
      <p:pic>
        <p:nvPicPr>
          <p:cNvPr id="5" name="Picture 4" descr="Screen Shot 2016-02-17 at 9.46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6916"/>
            <a:ext cx="9144000" cy="2808093"/>
          </a:xfrm>
          <a:prstGeom prst="rect">
            <a:avLst/>
          </a:prstGeom>
        </p:spPr>
      </p:pic>
      <p:pic>
        <p:nvPicPr>
          <p:cNvPr id="6" name="Picture 5" descr="Screen Shot 2016-02-17 at 9.46.2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5009"/>
            <a:ext cx="4914900" cy="381000"/>
          </a:xfrm>
          <a:prstGeom prst="rect">
            <a:avLst/>
          </a:prstGeom>
        </p:spPr>
      </p:pic>
      <p:pic>
        <p:nvPicPr>
          <p:cNvPr id="7" name="Picture 6" descr="Screen Shot 2016-02-17 at 9.46.2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64" y="4046009"/>
            <a:ext cx="1498983" cy="441806"/>
          </a:xfrm>
          <a:prstGeom prst="rect">
            <a:avLst/>
          </a:prstGeom>
        </p:spPr>
      </p:pic>
      <p:pic>
        <p:nvPicPr>
          <p:cNvPr id="8" name="Picture 7" descr="Screen Shot 2016-02-17 at 9.46.48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5" y="4725770"/>
            <a:ext cx="8064500" cy="381000"/>
          </a:xfrm>
          <a:prstGeom prst="rect">
            <a:avLst/>
          </a:prstGeom>
        </p:spPr>
      </p:pic>
      <p:pic>
        <p:nvPicPr>
          <p:cNvPr id="9" name="Picture 8" descr="Screen Shot 2016-02-17 at 9.46.54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99" y="5134858"/>
            <a:ext cx="2357568" cy="423515"/>
          </a:xfrm>
          <a:prstGeom prst="rect">
            <a:avLst/>
          </a:prstGeom>
        </p:spPr>
      </p:pic>
      <p:pic>
        <p:nvPicPr>
          <p:cNvPr id="10" name="Picture 9" descr="Screen Shot 2016-02-17 at 9.46.57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584" y="5134859"/>
            <a:ext cx="2032000" cy="457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20225" y="5106770"/>
            <a:ext cx="292726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**Find the asymptote as well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144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151741</TotalTime>
  <Words>3050</Words>
  <Application>Microsoft Macintosh PowerPoint</Application>
  <PresentationFormat>On-screen Show (4:3)</PresentationFormat>
  <Paragraphs>491</Paragraphs>
  <Slides>60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Office Theme</vt:lpstr>
      <vt:lpstr>Equation</vt:lpstr>
      <vt:lpstr>Microsoft Equation</vt:lpstr>
      <vt:lpstr>Objective</vt:lpstr>
      <vt:lpstr>Exponential Functions</vt:lpstr>
      <vt:lpstr>PowerPoint Presentation</vt:lpstr>
      <vt:lpstr>Graph y = 2x.</vt:lpstr>
      <vt:lpstr>Graph the following functions and state domain, range, and asymptote.</vt:lpstr>
      <vt:lpstr>Exponential Functions</vt:lpstr>
      <vt:lpstr>Translations</vt:lpstr>
      <vt:lpstr>5) Graph                    .   Then state the domain, range, and asymptote.</vt:lpstr>
      <vt:lpstr>Homework</vt:lpstr>
      <vt:lpstr>Objective</vt:lpstr>
      <vt:lpstr>Exponential Growth Models</vt:lpstr>
      <vt:lpstr>PowerPoint Presentation</vt:lpstr>
      <vt:lpstr>PowerPoint Presentation</vt:lpstr>
      <vt:lpstr>PowerPoint Presentation</vt:lpstr>
      <vt:lpstr>Compound Interest</vt:lpstr>
      <vt:lpstr>PowerPoint Presentation</vt:lpstr>
      <vt:lpstr>PowerPoint Presentation</vt:lpstr>
      <vt:lpstr>Homework</vt:lpstr>
      <vt:lpstr>Objective</vt:lpstr>
      <vt:lpstr>PowerPoint Presentation</vt:lpstr>
      <vt:lpstr>Graph            .</vt:lpstr>
      <vt:lpstr>Graph the following functions and state domain, range, and asymptote.</vt:lpstr>
      <vt:lpstr>PowerPoint Presentation</vt:lpstr>
      <vt:lpstr>Exponential Decay Models</vt:lpstr>
      <vt:lpstr>PowerPoint Presentation</vt:lpstr>
      <vt:lpstr>PowerPoint Presentation</vt:lpstr>
      <vt:lpstr>Homework</vt:lpstr>
      <vt:lpstr>PowerPoint Presentation</vt:lpstr>
      <vt:lpstr>Warm Up</vt:lpstr>
      <vt:lpstr>Homework Questions?</vt:lpstr>
      <vt:lpstr>Objective</vt:lpstr>
      <vt:lpstr>Continuously Compounded Interest</vt:lpstr>
      <vt:lpstr>You deposit $4000 in an account that pays 6% annual interest compounded continuously.  What is the balance after 1 year?</vt:lpstr>
      <vt:lpstr>You deposit $2500 in an account that pays 5% annual interest compounded continuously.  Find the balance after each amount of time.</vt:lpstr>
      <vt:lpstr>Homework</vt:lpstr>
      <vt:lpstr>Objective</vt:lpstr>
      <vt:lpstr>Natural Base e</vt:lpstr>
      <vt:lpstr>Simplify the following expressions. </vt:lpstr>
      <vt:lpstr>Simplify the following expressions. </vt:lpstr>
      <vt:lpstr>Natural Base Functions</vt:lpstr>
      <vt:lpstr>PowerPoint Presentation</vt:lpstr>
      <vt:lpstr>PowerPoint Presentation</vt:lpstr>
      <vt:lpstr>Homework</vt:lpstr>
      <vt:lpstr>Objective</vt:lpstr>
      <vt:lpstr>Solve for x in the following problems.</vt:lpstr>
      <vt:lpstr>Logarithm with Base b</vt:lpstr>
      <vt:lpstr>Logarithm with Base b</vt:lpstr>
      <vt:lpstr>Convert from exponential to logarithmic form:</vt:lpstr>
      <vt:lpstr>Convert from logarithmic form to exponential form:</vt:lpstr>
      <vt:lpstr>PowerPoint Presentation</vt:lpstr>
      <vt:lpstr>Evaluate the following logarithms.</vt:lpstr>
      <vt:lpstr>Special Logarithms</vt:lpstr>
      <vt:lpstr>Homework</vt:lpstr>
      <vt:lpstr>Objective</vt:lpstr>
      <vt:lpstr>Inverse Functions</vt:lpstr>
      <vt:lpstr>Use inverse properties to simplify the following expressions:</vt:lpstr>
      <vt:lpstr>Find the inverse of the following functions:</vt:lpstr>
      <vt:lpstr>Inverse Recall:</vt:lpstr>
      <vt:lpstr>Simplify the expression.</vt:lpstr>
      <vt:lpstr>Homework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Up:</dc:title>
  <dc:creator>Kirstin Glawe</dc:creator>
  <cp:lastModifiedBy>Kirstin Glawe</cp:lastModifiedBy>
  <cp:revision>2241</cp:revision>
  <cp:lastPrinted>2016-01-05T03:44:01Z</cp:lastPrinted>
  <dcterms:created xsi:type="dcterms:W3CDTF">2015-09-13T19:08:49Z</dcterms:created>
  <dcterms:modified xsi:type="dcterms:W3CDTF">2017-03-08T21:20:26Z</dcterms:modified>
</cp:coreProperties>
</file>